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5" r:id="rId4"/>
    <p:sldId id="276" r:id="rId5"/>
    <p:sldId id="277" r:id="rId6"/>
    <p:sldId id="260" r:id="rId7"/>
    <p:sldId id="280" r:id="rId8"/>
    <p:sldId id="257" r:id="rId9"/>
    <p:sldId id="261" r:id="rId10"/>
    <p:sldId id="283" r:id="rId11"/>
    <p:sldId id="281" r:id="rId12"/>
    <p:sldId id="279" r:id="rId13"/>
    <p:sldId id="262" r:id="rId14"/>
    <p:sldId id="265" r:id="rId15"/>
    <p:sldId id="294" r:id="rId16"/>
    <p:sldId id="295" r:id="rId17"/>
    <p:sldId id="296" r:id="rId18"/>
    <p:sldId id="286" r:id="rId19"/>
    <p:sldId id="287" r:id="rId20"/>
    <p:sldId id="285" r:id="rId21"/>
    <p:sldId id="264" r:id="rId22"/>
    <p:sldId id="282" r:id="rId23"/>
    <p:sldId id="284" r:id="rId24"/>
    <p:sldId id="293" r:id="rId25"/>
    <p:sldId id="289" r:id="rId26"/>
    <p:sldId id="290" r:id="rId27"/>
    <p:sldId id="291" r:id="rId28"/>
    <p:sldId id="292" r:id="rId29"/>
    <p:sldId id="263" r:id="rId30"/>
    <p:sldId id="288" r:id="rId31"/>
    <p:sldId id="273" r:id="rId32"/>
    <p:sldId id="27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1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17CA7631-B8D3-4928-B85E-6B3D0874E40A}" type="datetimeFigureOut">
              <a:rPr lang="tr-TR" smtClean="0"/>
              <a:t>22.05.2024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203123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2498868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622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382386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188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173232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217520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248884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39406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7CA7631-B8D3-4928-B85E-6B3D0874E40A}" type="datetimeFigureOut">
              <a:rPr lang="tr-TR" smtClean="0"/>
              <a:t>22.05.2024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306190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7CA7631-B8D3-4928-B85E-6B3D0874E40A}" type="datetimeFigureOut">
              <a:rPr lang="tr-TR" smtClean="0"/>
              <a:t>22.05.2024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180744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7CA7631-B8D3-4928-B85E-6B3D0874E40A}" type="datetimeFigureOut">
              <a:rPr lang="tr-TR" smtClean="0"/>
              <a:t>22.05.2024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336565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7CA7631-B8D3-4928-B85E-6B3D0874E40A}" type="datetimeFigureOut">
              <a:rPr lang="tr-TR" smtClean="0"/>
              <a:t>22.05.2024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340839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A7631-B8D3-4928-B85E-6B3D0874E40A}" type="datetimeFigureOut">
              <a:rPr lang="tr-TR" smtClean="0"/>
              <a:t>22.05.2024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233156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7CA7631-B8D3-4928-B85E-6B3D0874E40A}" type="datetimeFigureOut">
              <a:rPr lang="tr-TR" smtClean="0"/>
              <a:t>22.05.2024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392664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7CA7631-B8D3-4928-B85E-6B3D0874E40A}" type="datetimeFigureOut">
              <a:rPr lang="tr-TR" smtClean="0"/>
              <a:t>22.05.2024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BF049E-9E66-4C73-857B-75414E9B3DB6}" type="slidenum">
              <a:rPr lang="tr-TR" smtClean="0"/>
              <a:t>‹#›</a:t>
            </a:fld>
            <a:endParaRPr lang="tr-TR"/>
          </a:p>
        </p:txBody>
      </p:sp>
    </p:spTree>
    <p:extLst>
      <p:ext uri="{BB962C8B-B14F-4D97-AF65-F5344CB8AC3E}">
        <p14:creationId xmlns:p14="http://schemas.microsoft.com/office/powerpoint/2010/main" val="272696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7CA7631-B8D3-4928-B85E-6B3D0874E40A}" type="datetimeFigureOut">
              <a:rPr lang="tr-TR" smtClean="0"/>
              <a:t>22.05.2024</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BBF049E-9E66-4C73-857B-75414E9B3DB6}" type="slidenum">
              <a:rPr lang="tr-TR" smtClean="0"/>
              <a:t>‹#›</a:t>
            </a:fld>
            <a:endParaRPr lang="tr-TR"/>
          </a:p>
        </p:txBody>
      </p:sp>
    </p:spTree>
    <p:extLst>
      <p:ext uri="{BB962C8B-B14F-4D97-AF65-F5344CB8AC3E}">
        <p14:creationId xmlns:p14="http://schemas.microsoft.com/office/powerpoint/2010/main" val="2746282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devletarsivleri.gov.tr/Sayfalar/Sayfa.aspx?icerik=1034&amp;h=C424F761EA986F95D412E38AFFBB4EB775FCCA0CDF669523BD2C0DA2B29A4A2B"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filiz.acar@ikc.edu.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910577" y="4304829"/>
            <a:ext cx="6356992" cy="1535798"/>
          </a:xfrm>
        </p:spPr>
        <p:txBody>
          <a:bodyPr>
            <a:noAutofit/>
          </a:bodyPr>
          <a:lstStyle/>
          <a:p>
            <a:r>
              <a:rPr lang="tr-TR" sz="2800" b="1" dirty="0" smtClean="0">
                <a:solidFill>
                  <a:schemeClr val="bg1"/>
                </a:solidFill>
              </a:rPr>
              <a:t>ARŞİV MALZEMESİ TESPİT ÇALIŞMASI</a:t>
            </a:r>
            <a:endParaRPr lang="tr-TR" sz="2800" b="1" dirty="0" smtClean="0">
              <a:solidFill>
                <a:schemeClr val="bg1"/>
              </a:solidFill>
            </a:endParaRPr>
          </a:p>
          <a:p>
            <a:pPr algn="ctr"/>
            <a:r>
              <a:rPr lang="tr-TR" sz="3200" b="1" dirty="0" smtClean="0">
                <a:solidFill>
                  <a:schemeClr val="bg1"/>
                </a:solidFill>
              </a:rPr>
              <a:t> </a:t>
            </a:r>
            <a:r>
              <a:rPr lang="tr-TR" sz="2000" b="1" dirty="0" smtClean="0">
                <a:solidFill>
                  <a:schemeClr val="bg1"/>
                </a:solidFill>
              </a:rPr>
              <a:t>22 MAYIS 2024</a:t>
            </a:r>
            <a:endParaRPr lang="tr-TR" sz="2000" b="1" dirty="0">
              <a:solidFill>
                <a:schemeClr val="bg1"/>
              </a:solidFill>
            </a:endParaRPr>
          </a:p>
        </p:txBody>
      </p:sp>
      <p:sp>
        <p:nvSpPr>
          <p:cNvPr id="2" name="Metin kutusu 1"/>
          <p:cNvSpPr txBox="1"/>
          <p:nvPr/>
        </p:nvSpPr>
        <p:spPr>
          <a:xfrm>
            <a:off x="1153298" y="708454"/>
            <a:ext cx="10099589" cy="1569660"/>
          </a:xfrm>
          <a:prstGeom prst="rect">
            <a:avLst/>
          </a:prstGeom>
          <a:noFill/>
        </p:spPr>
        <p:txBody>
          <a:bodyPr wrap="square" rtlCol="0">
            <a:spAutoFit/>
          </a:bodyPr>
          <a:lstStyle/>
          <a:p>
            <a:r>
              <a:rPr lang="tr-TR" sz="4800" b="1" dirty="0" smtClean="0">
                <a:solidFill>
                  <a:schemeClr val="accent6">
                    <a:lumMod val="75000"/>
                  </a:schemeClr>
                </a:solidFill>
              </a:rPr>
              <a:t>İZMİR KÂTİP ÇELEBİ ÜNİVERSİTESİ 		</a:t>
            </a:r>
            <a:r>
              <a:rPr lang="tr-TR" sz="3600" b="1" dirty="0" smtClean="0">
                <a:solidFill>
                  <a:srgbClr val="2027B2"/>
                </a:solidFill>
              </a:rPr>
              <a:t>KURUM ARŞİV MÜDÜRLÜĞÜ</a:t>
            </a:r>
            <a:endParaRPr lang="tr-TR" sz="3600" b="1" dirty="0">
              <a:solidFill>
                <a:srgbClr val="2027B2"/>
              </a:solidFill>
            </a:endParaRPr>
          </a:p>
        </p:txBody>
      </p:sp>
    </p:spTree>
    <p:extLst>
      <p:ext uri="{BB962C8B-B14F-4D97-AF65-F5344CB8AC3E}">
        <p14:creationId xmlns:p14="http://schemas.microsoft.com/office/powerpoint/2010/main" val="1813775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00630" y="3641124"/>
            <a:ext cx="6071287" cy="1200329"/>
          </a:xfrm>
          <a:prstGeom prst="rect">
            <a:avLst/>
          </a:prstGeom>
          <a:noFill/>
        </p:spPr>
        <p:txBody>
          <a:bodyPr wrap="square" rtlCol="0">
            <a:spAutoFit/>
          </a:bodyPr>
          <a:lstStyle/>
          <a:p>
            <a:pPr algn="ctr"/>
            <a:r>
              <a:rPr lang="tr-TR" sz="3600" b="1" dirty="0" smtClean="0">
                <a:solidFill>
                  <a:schemeClr val="bg1"/>
                </a:solidFill>
              </a:rPr>
              <a:t>SAKLAMA SÜRELİ STANDART DOSYA PLANI</a:t>
            </a:r>
            <a:endParaRPr lang="tr-TR" sz="3600" b="1" dirty="0">
              <a:solidFill>
                <a:schemeClr val="bg1"/>
              </a:solidFill>
            </a:endParaRPr>
          </a:p>
        </p:txBody>
      </p:sp>
      <p:sp>
        <p:nvSpPr>
          <p:cNvPr id="5" name="Metin kutusu 4"/>
          <p:cNvSpPr txBox="1"/>
          <p:nvPr/>
        </p:nvSpPr>
        <p:spPr>
          <a:xfrm>
            <a:off x="1725825" y="869092"/>
            <a:ext cx="8390239" cy="1754326"/>
          </a:xfrm>
          <a:prstGeom prst="rect">
            <a:avLst/>
          </a:prstGeom>
          <a:noFill/>
        </p:spPr>
        <p:txBody>
          <a:bodyPr wrap="square" rtlCol="0">
            <a:spAutoFit/>
          </a:bodyPr>
          <a:lstStyle/>
          <a:p>
            <a:pPr algn="ctr"/>
            <a:r>
              <a:rPr lang="tr-TR" sz="3600" b="1" dirty="0" smtClean="0">
                <a:solidFill>
                  <a:schemeClr val="accent6">
                    <a:lumMod val="75000"/>
                  </a:schemeClr>
                </a:solidFill>
              </a:rPr>
              <a:t>YÜKSEKÖĞRETİM ÜST KURULUŞLARI</a:t>
            </a:r>
          </a:p>
          <a:p>
            <a:pPr algn="ctr"/>
            <a:r>
              <a:rPr lang="tr-TR" sz="3600" b="1" dirty="0" smtClean="0">
                <a:solidFill>
                  <a:schemeClr val="accent6">
                    <a:lumMod val="75000"/>
                  </a:schemeClr>
                </a:solidFill>
              </a:rPr>
              <a:t>VE</a:t>
            </a:r>
          </a:p>
          <a:p>
            <a:pPr algn="ctr"/>
            <a:r>
              <a:rPr lang="tr-TR" sz="3600" b="1" dirty="0" smtClean="0">
                <a:solidFill>
                  <a:schemeClr val="accent6">
                    <a:lumMod val="75000"/>
                  </a:schemeClr>
                </a:solidFill>
              </a:rPr>
              <a:t>YÜKSEKÖĞRETİM KURUMLARI</a:t>
            </a:r>
            <a:r>
              <a:rPr lang="tr-TR" sz="3600" dirty="0" smtClean="0"/>
              <a:t> </a:t>
            </a:r>
            <a:endParaRPr lang="tr-TR" sz="3600" dirty="0"/>
          </a:p>
        </p:txBody>
      </p:sp>
    </p:spTree>
    <p:extLst>
      <p:ext uri="{BB962C8B-B14F-4D97-AF65-F5344CB8AC3E}">
        <p14:creationId xmlns:p14="http://schemas.microsoft.com/office/powerpoint/2010/main" val="354229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7924" y="541286"/>
            <a:ext cx="8468497" cy="3416320"/>
          </a:xfrm>
          <a:prstGeom prst="rect">
            <a:avLst/>
          </a:prstGeom>
        </p:spPr>
        <p:txBody>
          <a:bodyPr wrap="square">
            <a:spAutoFit/>
          </a:bodyPr>
          <a:lstStyle/>
          <a:p>
            <a:endParaRPr lang="tr-TR" b="1" dirty="0" smtClean="0">
              <a:solidFill>
                <a:srgbClr val="C00000"/>
              </a:solidFill>
            </a:endParaRPr>
          </a:p>
          <a:p>
            <a:r>
              <a:rPr lang="tr-TR" b="1" dirty="0" smtClean="0">
                <a:solidFill>
                  <a:srgbClr val="C00000"/>
                </a:solidFill>
              </a:rPr>
              <a:t>SAKLAMA </a:t>
            </a:r>
            <a:r>
              <a:rPr lang="tr-TR" b="1" dirty="0">
                <a:solidFill>
                  <a:srgbClr val="C00000"/>
                </a:solidFill>
              </a:rPr>
              <a:t>PLANI </a:t>
            </a:r>
            <a:endParaRPr lang="tr-TR" b="1" dirty="0" smtClean="0">
              <a:solidFill>
                <a:srgbClr val="C00000"/>
              </a:solidFill>
            </a:endParaRPr>
          </a:p>
          <a:p>
            <a:endParaRPr lang="tr-TR" dirty="0" smtClean="0"/>
          </a:p>
          <a:p>
            <a:r>
              <a:rPr lang="tr-TR" dirty="0" smtClean="0">
                <a:solidFill>
                  <a:schemeClr val="bg1"/>
                </a:solidFill>
              </a:rPr>
              <a:t>Kurumlar</a:t>
            </a:r>
            <a:r>
              <a:rPr lang="tr-TR" dirty="0">
                <a:solidFill>
                  <a:schemeClr val="bg1"/>
                </a:solidFill>
              </a:rPr>
              <a:t>, belgelerinin arşiv değerlerini ve saklama sürelerini ve bu süreleri tamamladıklarında hangi işleme tabi tutulacaklarını belirten saklama planlarını hazırlar. TS 13298’e göre; dosya planı ile sisteme dahil edilen her bir eleman (belge, dosya/klasör ve serileri) için saklama planında bir saklama süresi tanımlanmalıdır. Saklama Kriterleri Belgelerin arşiv değerleri saklama kriterlerine göre belirlenir. </a:t>
            </a:r>
            <a:endParaRPr lang="tr-TR" dirty="0" smtClean="0">
              <a:solidFill>
                <a:schemeClr val="bg1"/>
              </a:solidFill>
            </a:endParaRPr>
          </a:p>
          <a:p>
            <a:endParaRPr lang="tr-TR" dirty="0">
              <a:solidFill>
                <a:schemeClr val="bg1"/>
              </a:solidFill>
            </a:endParaRPr>
          </a:p>
          <a:p>
            <a:r>
              <a:rPr lang="tr-TR" dirty="0" smtClean="0">
                <a:solidFill>
                  <a:schemeClr val="bg1"/>
                </a:solidFill>
              </a:rPr>
              <a:t>TS </a:t>
            </a:r>
            <a:r>
              <a:rPr lang="tr-TR" dirty="0">
                <a:solidFill>
                  <a:schemeClr val="bg1"/>
                </a:solidFill>
              </a:rPr>
              <a:t>13298’e göre saklama kriterleri; “idari, hukuki, mali ve tarihi” olarak </a:t>
            </a:r>
            <a:r>
              <a:rPr lang="tr-TR" dirty="0" smtClean="0">
                <a:solidFill>
                  <a:schemeClr val="bg1"/>
                </a:solidFill>
              </a:rPr>
              <a:t>belirtilen belgelerin </a:t>
            </a:r>
            <a:r>
              <a:rPr lang="tr-TR" dirty="0">
                <a:solidFill>
                  <a:schemeClr val="bg1"/>
                </a:solidFill>
              </a:rPr>
              <a:t>birden fazla saklama kriteri bulunabilir. </a:t>
            </a:r>
          </a:p>
        </p:txBody>
      </p:sp>
    </p:spTree>
    <p:extLst>
      <p:ext uri="{BB962C8B-B14F-4D97-AF65-F5344CB8AC3E}">
        <p14:creationId xmlns:p14="http://schemas.microsoft.com/office/powerpoint/2010/main" val="386701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74357" y="1400433"/>
            <a:ext cx="10552671" cy="1938992"/>
          </a:xfrm>
          <a:prstGeom prst="rect">
            <a:avLst/>
          </a:prstGeom>
          <a:noFill/>
        </p:spPr>
        <p:txBody>
          <a:bodyPr wrap="square" rtlCol="0">
            <a:spAutoFit/>
          </a:bodyPr>
          <a:lstStyle/>
          <a:p>
            <a:r>
              <a:rPr lang="tr-TR" sz="2400" b="1" dirty="0">
                <a:solidFill>
                  <a:srgbClr val="C00000"/>
                </a:solidFill>
              </a:rPr>
              <a:t>Saklama Kriterleri </a:t>
            </a:r>
            <a:endParaRPr lang="tr-TR" sz="2400" b="1" dirty="0" smtClean="0">
              <a:solidFill>
                <a:srgbClr val="C00000"/>
              </a:solidFill>
            </a:endParaRPr>
          </a:p>
          <a:p>
            <a:endParaRPr lang="tr-TR" sz="2400" dirty="0"/>
          </a:p>
          <a:p>
            <a:r>
              <a:rPr lang="tr-TR" sz="2400" dirty="0" smtClean="0">
                <a:solidFill>
                  <a:schemeClr val="bg1"/>
                </a:solidFill>
              </a:rPr>
              <a:t>Belgelerin </a:t>
            </a:r>
            <a:r>
              <a:rPr lang="tr-TR" sz="2400" dirty="0">
                <a:solidFill>
                  <a:schemeClr val="bg1"/>
                </a:solidFill>
              </a:rPr>
              <a:t>arşiv değerleri saklama kriterlerine göre belirlenir. TS 13298’e göre saklama kriterleri; “idari, hukuki, mali ve tarihi” olarak belirtilmiştir. Belgelerin birden fazla saklama kriteri bulunabilir.</a:t>
            </a:r>
            <a:endParaRPr lang="tr-TR" sz="2400" b="1" dirty="0">
              <a:solidFill>
                <a:schemeClr val="bg1"/>
              </a:solidFill>
            </a:endParaRPr>
          </a:p>
        </p:txBody>
      </p:sp>
    </p:spTree>
    <p:extLst>
      <p:ext uri="{BB962C8B-B14F-4D97-AF65-F5344CB8AC3E}">
        <p14:creationId xmlns:p14="http://schemas.microsoft.com/office/powerpoint/2010/main" val="3545078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3297" y="1207525"/>
            <a:ext cx="9382898" cy="1754326"/>
          </a:xfrm>
          <a:prstGeom prst="rect">
            <a:avLst/>
          </a:prstGeom>
        </p:spPr>
        <p:txBody>
          <a:bodyPr wrap="square">
            <a:spAutoFit/>
          </a:bodyPr>
          <a:lstStyle/>
          <a:p>
            <a:r>
              <a:rPr lang="tr-TR" b="1" dirty="0">
                <a:solidFill>
                  <a:srgbClr val="C00000"/>
                </a:solidFill>
              </a:rPr>
              <a:t>Saklama Süreleri </a:t>
            </a:r>
            <a:endParaRPr lang="tr-TR" b="1" dirty="0" smtClean="0">
              <a:solidFill>
                <a:srgbClr val="C00000"/>
              </a:solidFill>
            </a:endParaRPr>
          </a:p>
          <a:p>
            <a:endParaRPr lang="tr-TR" b="1" dirty="0" smtClean="0">
              <a:solidFill>
                <a:srgbClr val="C00000"/>
              </a:solidFill>
            </a:endParaRPr>
          </a:p>
          <a:p>
            <a:endParaRPr lang="tr-TR" dirty="0"/>
          </a:p>
          <a:p>
            <a:r>
              <a:rPr lang="tr-TR" dirty="0" smtClean="0">
                <a:solidFill>
                  <a:schemeClr val="bg1"/>
                </a:solidFill>
              </a:rPr>
              <a:t>Her </a:t>
            </a:r>
            <a:r>
              <a:rPr lang="tr-TR" dirty="0">
                <a:solidFill>
                  <a:schemeClr val="bg1"/>
                </a:solidFill>
              </a:rPr>
              <a:t>bir saklama kriterine göre belgenin ne kadar süre saklanacaklarını belirtir. TS 13298’e göre saklama süresi 1-100 yıl olarak belirtilir. Bunun üzerinde saklama süresi tanımlanmaz, sürekli (B) saklanır</a:t>
            </a:r>
            <a:r>
              <a:rPr lang="tr-TR" dirty="0"/>
              <a:t>. </a:t>
            </a:r>
          </a:p>
        </p:txBody>
      </p:sp>
      <p:sp>
        <p:nvSpPr>
          <p:cNvPr id="5" name="Metin kutusu 4"/>
          <p:cNvSpPr txBox="1"/>
          <p:nvPr/>
        </p:nvSpPr>
        <p:spPr>
          <a:xfrm>
            <a:off x="1153297" y="3707028"/>
            <a:ext cx="9382898" cy="1200329"/>
          </a:xfrm>
          <a:prstGeom prst="rect">
            <a:avLst/>
          </a:prstGeom>
          <a:noFill/>
        </p:spPr>
        <p:txBody>
          <a:bodyPr wrap="square" rtlCol="0">
            <a:spAutoFit/>
          </a:bodyPr>
          <a:lstStyle/>
          <a:p>
            <a:r>
              <a:rPr lang="tr-TR" dirty="0">
                <a:solidFill>
                  <a:schemeClr val="bg1"/>
                </a:solidFill>
              </a:rPr>
              <a:t>Kurum tarafından ayrıca belirtilmediği sürece belgelerin saklama süresi, işin sonuçlandığı dosyasının/klasörünün kapatıldığı bir sonraki yıldan itibaren başlatılır. Belge Yönetim Sisteminde, Plan’ın kullanım başarısı kanıtlanıncaya kadar doğrudan tasfiye süreci işletilmez.</a:t>
            </a:r>
          </a:p>
        </p:txBody>
      </p:sp>
    </p:spTree>
    <p:extLst>
      <p:ext uri="{BB962C8B-B14F-4D97-AF65-F5344CB8AC3E}">
        <p14:creationId xmlns:p14="http://schemas.microsoft.com/office/powerpoint/2010/main" val="1044457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42145" y="670611"/>
            <a:ext cx="7858125" cy="646331"/>
          </a:xfrm>
          <a:prstGeom prst="rect">
            <a:avLst/>
          </a:prstGeom>
          <a:noFill/>
        </p:spPr>
        <p:txBody>
          <a:bodyPr wrap="square" rtlCol="0">
            <a:spAutoFit/>
          </a:bodyPr>
          <a:lstStyle/>
          <a:p>
            <a:r>
              <a:rPr lang="tr-TR" sz="3600" b="1" dirty="0" smtClean="0">
                <a:solidFill>
                  <a:schemeClr val="accent6">
                    <a:lumMod val="75000"/>
                  </a:schemeClr>
                </a:solidFill>
              </a:rPr>
              <a:t>SAKLAMA SÜRELERİ VE KODLARI</a:t>
            </a:r>
            <a:endParaRPr lang="tr-TR" sz="3600" b="1" dirty="0">
              <a:solidFill>
                <a:schemeClr val="accent6">
                  <a:lumMod val="75000"/>
                </a:schemeClr>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1479064416"/>
              </p:ext>
            </p:extLst>
          </p:nvPr>
        </p:nvGraphicFramePr>
        <p:xfrm>
          <a:off x="2056714" y="1955341"/>
          <a:ext cx="8128000" cy="3235960"/>
        </p:xfrm>
        <a:graphic>
          <a:graphicData uri="http://schemas.openxmlformats.org/drawingml/2006/table">
            <a:tbl>
              <a:tblPr firstRow="1" bandRow="1">
                <a:tableStyleId>{5C22544A-7EE6-4342-B048-85BDC9FD1C3A}</a:tableStyleId>
              </a:tblPr>
              <a:tblGrid>
                <a:gridCol w="2581189"/>
                <a:gridCol w="5546811"/>
              </a:tblGrid>
              <a:tr h="370840">
                <a:tc>
                  <a:txBody>
                    <a:bodyPr/>
                    <a:lstStyle/>
                    <a:p>
                      <a:r>
                        <a:rPr lang="tr-TR" dirty="0" smtClean="0"/>
                        <a:t>Saklama</a:t>
                      </a:r>
                      <a:r>
                        <a:rPr lang="tr-TR" baseline="0" dirty="0" smtClean="0"/>
                        <a:t> Kodu</a:t>
                      </a:r>
                      <a:endParaRPr lang="tr-T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dirty="0" smtClean="0"/>
                        <a:t>Kod Açıklaması</a:t>
                      </a:r>
                    </a:p>
                    <a:p>
                      <a:pPr marL="0" marR="0" indent="0" algn="l" defTabSz="457200" rtl="0" eaLnBrk="1" fontAlgn="auto" latinLnBrk="0" hangingPunct="1">
                        <a:lnSpc>
                          <a:spcPct val="100000"/>
                        </a:lnSpc>
                        <a:spcBef>
                          <a:spcPts val="0"/>
                        </a:spcBef>
                        <a:spcAft>
                          <a:spcPts val="0"/>
                        </a:spcAft>
                        <a:buClrTx/>
                        <a:buSzTx/>
                        <a:buFontTx/>
                        <a:buNone/>
                        <a:tabLst/>
                        <a:defRPr/>
                      </a:pPr>
                      <a:endParaRPr lang="tr-TR" dirty="0" smtClean="0"/>
                    </a:p>
                  </a:txBody>
                  <a:tcPr/>
                </a:tc>
              </a:tr>
              <a:tr h="370840">
                <a:tc>
                  <a:txBody>
                    <a:bodyPr/>
                    <a:lstStyle/>
                    <a:p>
                      <a:r>
                        <a:rPr lang="tr-TR" dirty="0" smtClean="0">
                          <a:solidFill>
                            <a:schemeClr val="bg1">
                              <a:lumMod val="95000"/>
                              <a:lumOff val="5000"/>
                            </a:schemeClr>
                          </a:solidFill>
                        </a:rPr>
                        <a:t>     A</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Devlet Arşivlerine Gönderilir</a:t>
                      </a:r>
                    </a:p>
                  </a:txBody>
                  <a:tcPr/>
                </a:tc>
              </a:tr>
              <a:tr h="370840">
                <a:tc>
                  <a:txBody>
                    <a:bodyPr/>
                    <a:lstStyle/>
                    <a:p>
                      <a:r>
                        <a:rPr lang="tr-TR" dirty="0" smtClean="0">
                          <a:solidFill>
                            <a:schemeClr val="bg1">
                              <a:lumMod val="95000"/>
                              <a:lumOff val="5000"/>
                            </a:schemeClr>
                          </a:solidFill>
                        </a:rPr>
                        <a:t>     B</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Kurumunda Saklanır</a:t>
                      </a:r>
                      <a:endParaRPr lang="tr-TR" dirty="0">
                        <a:solidFill>
                          <a:schemeClr val="bg1">
                            <a:lumMod val="95000"/>
                            <a:lumOff val="5000"/>
                          </a:schemeClr>
                        </a:solidFill>
                      </a:endParaRPr>
                    </a:p>
                  </a:txBody>
                  <a:tcPr/>
                </a:tc>
              </a:tr>
              <a:tr h="370840">
                <a:tc>
                  <a:txBody>
                    <a:bodyPr/>
                    <a:lstStyle/>
                    <a:p>
                      <a:r>
                        <a:rPr lang="tr-TR" dirty="0" smtClean="0">
                          <a:solidFill>
                            <a:schemeClr val="bg1">
                              <a:lumMod val="95000"/>
                              <a:lumOff val="5000"/>
                            </a:schemeClr>
                          </a:solidFill>
                        </a:rPr>
                        <a:t>     C</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Ayıklama</a:t>
                      </a:r>
                      <a:r>
                        <a:rPr lang="tr-TR" baseline="0" dirty="0" smtClean="0">
                          <a:solidFill>
                            <a:schemeClr val="bg1">
                              <a:lumMod val="95000"/>
                              <a:lumOff val="5000"/>
                            </a:schemeClr>
                          </a:solidFill>
                        </a:rPr>
                        <a:t> İmha Komisyonunca Değerlendirilir</a:t>
                      </a:r>
                      <a:endParaRPr lang="tr-TR" dirty="0">
                        <a:solidFill>
                          <a:schemeClr val="bg1">
                            <a:lumMod val="95000"/>
                            <a:lumOff val="5000"/>
                          </a:schemeClr>
                        </a:solidFill>
                      </a:endParaRPr>
                    </a:p>
                  </a:txBody>
                  <a:tcPr/>
                </a:tc>
              </a:tr>
              <a:tr h="370840">
                <a:tc>
                  <a:txBody>
                    <a:bodyPr/>
                    <a:lstStyle/>
                    <a:p>
                      <a:r>
                        <a:rPr lang="tr-TR" dirty="0" smtClean="0">
                          <a:solidFill>
                            <a:schemeClr val="bg1">
                              <a:lumMod val="95000"/>
                              <a:lumOff val="5000"/>
                            </a:schemeClr>
                          </a:solidFill>
                        </a:rPr>
                        <a:t>     </a:t>
                      </a:r>
                      <a:r>
                        <a:rPr lang="tr-TR" dirty="0" smtClean="0">
                          <a:solidFill>
                            <a:schemeClr val="bg1">
                              <a:lumMod val="95000"/>
                              <a:lumOff val="5000"/>
                            </a:schemeClr>
                          </a:solidFill>
                        </a:rPr>
                        <a:t>… A1</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Örnek Yıllar Gönderilir</a:t>
                      </a:r>
                      <a:endParaRPr lang="tr-TR" dirty="0">
                        <a:solidFill>
                          <a:schemeClr val="bg1">
                            <a:lumMod val="95000"/>
                            <a:lumOff val="5000"/>
                          </a:schemeClr>
                        </a:solidFill>
                      </a:endParaRPr>
                    </a:p>
                  </a:txBody>
                  <a:tcPr/>
                </a:tc>
              </a:tr>
              <a:tr h="370840">
                <a:tc>
                  <a:txBody>
                    <a:bodyPr/>
                    <a:lstStyle/>
                    <a:p>
                      <a:r>
                        <a:rPr lang="tr-TR" dirty="0" smtClean="0">
                          <a:solidFill>
                            <a:schemeClr val="bg1">
                              <a:lumMod val="95000"/>
                              <a:lumOff val="5000"/>
                            </a:schemeClr>
                          </a:solidFill>
                        </a:rPr>
                        <a:t>   </a:t>
                      </a:r>
                      <a:r>
                        <a:rPr lang="tr-TR" dirty="0" smtClean="0">
                          <a:solidFill>
                            <a:schemeClr val="bg1">
                              <a:lumMod val="95000"/>
                              <a:lumOff val="5000"/>
                            </a:schemeClr>
                          </a:solidFill>
                        </a:rPr>
                        <a:t>  … A2</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Örnek Seçilenler Gönderilir</a:t>
                      </a:r>
                      <a:endParaRPr lang="tr-TR" dirty="0">
                        <a:solidFill>
                          <a:schemeClr val="bg1">
                            <a:lumMod val="95000"/>
                            <a:lumOff val="5000"/>
                          </a:schemeClr>
                        </a:solidFill>
                      </a:endParaRPr>
                    </a:p>
                  </a:txBody>
                  <a:tcPr/>
                </a:tc>
              </a:tr>
              <a:tr h="370840">
                <a:tc>
                  <a:txBody>
                    <a:bodyPr/>
                    <a:lstStyle/>
                    <a:p>
                      <a:r>
                        <a:rPr lang="tr-TR" dirty="0" smtClean="0">
                          <a:solidFill>
                            <a:schemeClr val="bg1">
                              <a:lumMod val="95000"/>
                              <a:lumOff val="5000"/>
                            </a:schemeClr>
                          </a:solidFill>
                        </a:rPr>
                        <a:t>    </a:t>
                      </a:r>
                      <a:r>
                        <a:rPr lang="tr-TR" dirty="0" smtClean="0">
                          <a:solidFill>
                            <a:schemeClr val="bg1">
                              <a:lumMod val="95000"/>
                              <a:lumOff val="5000"/>
                            </a:schemeClr>
                          </a:solidFill>
                        </a:rPr>
                        <a:t> … A3</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Özellikli Olanlar Gönderilir</a:t>
                      </a:r>
                      <a:endParaRPr lang="tr-TR" dirty="0">
                        <a:solidFill>
                          <a:schemeClr val="bg1">
                            <a:lumMod val="95000"/>
                            <a:lumOff val="5000"/>
                          </a:schemeClr>
                        </a:solidFill>
                      </a:endParaRPr>
                    </a:p>
                  </a:txBody>
                  <a:tcPr/>
                </a:tc>
              </a:tr>
              <a:tr h="370840">
                <a:tc>
                  <a:txBody>
                    <a:bodyPr/>
                    <a:lstStyle/>
                    <a:p>
                      <a:r>
                        <a:rPr lang="tr-TR" dirty="0" smtClean="0">
                          <a:solidFill>
                            <a:schemeClr val="bg1">
                              <a:lumMod val="95000"/>
                              <a:lumOff val="5000"/>
                            </a:schemeClr>
                          </a:solidFill>
                        </a:rPr>
                        <a:t>     D</a:t>
                      </a:r>
                      <a:endParaRPr lang="tr-TR" b="1" dirty="0">
                        <a:solidFill>
                          <a:schemeClr val="bg1">
                            <a:lumMod val="95000"/>
                            <a:lumOff val="5000"/>
                          </a:schemeClr>
                        </a:solidFill>
                      </a:endParaRPr>
                    </a:p>
                  </a:txBody>
                  <a:tcPr/>
                </a:tc>
                <a:tc>
                  <a:txBody>
                    <a:bodyPr/>
                    <a:lstStyle/>
                    <a:p>
                      <a:r>
                        <a:rPr lang="tr-TR" dirty="0" smtClean="0">
                          <a:solidFill>
                            <a:schemeClr val="bg1">
                              <a:lumMod val="95000"/>
                              <a:lumOff val="5000"/>
                            </a:schemeClr>
                          </a:solidFill>
                        </a:rPr>
                        <a:t>Devlet Arşivlerine Gönderilmez</a:t>
                      </a:r>
                      <a:endParaRPr lang="tr-TR" dirty="0">
                        <a:solidFill>
                          <a:schemeClr val="bg1">
                            <a:lumMod val="95000"/>
                            <a:lumOff val="5000"/>
                          </a:schemeClr>
                        </a:solidFill>
                      </a:endParaRPr>
                    </a:p>
                  </a:txBody>
                  <a:tcPr/>
                </a:tc>
              </a:tr>
            </a:tbl>
          </a:graphicData>
        </a:graphic>
      </p:graphicFrame>
    </p:spTree>
    <p:extLst>
      <p:ext uri="{BB962C8B-B14F-4D97-AF65-F5344CB8AC3E}">
        <p14:creationId xmlns:p14="http://schemas.microsoft.com/office/powerpoint/2010/main" val="978835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3783" y="426475"/>
            <a:ext cx="10107827" cy="738664"/>
          </a:xfrm>
          <a:prstGeom prst="rect">
            <a:avLst/>
          </a:prstGeom>
        </p:spPr>
        <p:txBody>
          <a:bodyPr wrap="square">
            <a:spAutoFit/>
          </a:bodyPr>
          <a:lstStyle/>
          <a:p>
            <a:r>
              <a:rPr lang="tr-TR" sz="1400" dirty="0">
                <a:solidFill>
                  <a:schemeClr val="bg1"/>
                </a:solidFill>
              </a:rPr>
              <a:t>Yapılan bu tespitlerde kullanılan “Devlet Arşivlerine gönderilir”, “Kurumunda saklanır”, “Devlet Arşivlerine gönderilmez”, “Ayıklama ve imha Komisyonunca değerlendirilir”, “Örnek seçilenler kurumunda saklanır” ifadeleriyle anlatılmak istenen </a:t>
            </a:r>
            <a:r>
              <a:rPr lang="tr-TR" sz="1400" dirty="0" smtClean="0">
                <a:solidFill>
                  <a:schemeClr val="bg1"/>
                </a:solidFill>
              </a:rPr>
              <a:t>hususlar;</a:t>
            </a:r>
            <a:endParaRPr lang="tr-TR" sz="1400" dirty="0">
              <a:solidFill>
                <a:schemeClr val="bg1"/>
              </a:solidFill>
            </a:endParaRPr>
          </a:p>
        </p:txBody>
      </p:sp>
      <p:sp>
        <p:nvSpPr>
          <p:cNvPr id="5" name="Dikdörtgen 4"/>
          <p:cNvSpPr/>
          <p:nvPr/>
        </p:nvSpPr>
        <p:spPr>
          <a:xfrm>
            <a:off x="2512541" y="1750874"/>
            <a:ext cx="8748585" cy="1477328"/>
          </a:xfrm>
          <a:prstGeom prst="rect">
            <a:avLst/>
          </a:prstGeom>
        </p:spPr>
        <p:txBody>
          <a:bodyPr wrap="square">
            <a:spAutoFit/>
          </a:bodyPr>
          <a:lstStyle/>
          <a:p>
            <a:r>
              <a:rPr lang="tr-TR" u="sng" dirty="0">
                <a:solidFill>
                  <a:schemeClr val="bg1"/>
                </a:solidFill>
              </a:rPr>
              <a:t>“Devlet Arşivlerine gönderilir” </a:t>
            </a:r>
            <a:endParaRPr lang="tr-TR" u="sng" dirty="0" smtClean="0">
              <a:solidFill>
                <a:schemeClr val="bg1"/>
              </a:solidFill>
            </a:endParaRPr>
          </a:p>
          <a:p>
            <a:r>
              <a:rPr lang="tr-TR" dirty="0" smtClean="0">
                <a:solidFill>
                  <a:schemeClr val="bg1"/>
                </a:solidFill>
              </a:rPr>
              <a:t>ifadesi</a:t>
            </a:r>
            <a:r>
              <a:rPr lang="tr-TR" dirty="0">
                <a:solidFill>
                  <a:schemeClr val="bg1"/>
                </a:solidFill>
              </a:rPr>
              <a:t>, arşiv malzemesi vasfını taşıyan malzemenin ayıklama ve imha komisyonlarınca imha edilemeyeceğini belirterek, yapılacak tasniften sonra kurumlardaki bekleme süresini takiben Devlet Arşivleri Genel Müdürlüğüne devredilecek arşiv malzemesi için kullanılmıştır</a:t>
            </a:r>
            <a:r>
              <a:rPr lang="tr-TR" dirty="0"/>
              <a:t>.</a:t>
            </a:r>
          </a:p>
        </p:txBody>
      </p:sp>
      <p:sp>
        <p:nvSpPr>
          <p:cNvPr id="6" name="Metin kutusu 5"/>
          <p:cNvSpPr txBox="1"/>
          <p:nvPr/>
        </p:nvSpPr>
        <p:spPr>
          <a:xfrm>
            <a:off x="823783" y="1728053"/>
            <a:ext cx="1019831" cy="1446550"/>
          </a:xfrm>
          <a:prstGeom prst="rect">
            <a:avLst/>
          </a:prstGeom>
          <a:noFill/>
        </p:spPr>
        <p:txBody>
          <a:bodyPr wrap="none" rtlCol="0">
            <a:spAutoFit/>
          </a:bodyPr>
          <a:lstStyle/>
          <a:p>
            <a:r>
              <a:rPr lang="tr-TR" sz="8800" dirty="0">
                <a:solidFill>
                  <a:srgbClr val="C00000"/>
                </a:solidFill>
              </a:rPr>
              <a:t>A</a:t>
            </a:r>
          </a:p>
        </p:txBody>
      </p:sp>
      <p:sp>
        <p:nvSpPr>
          <p:cNvPr id="8" name="Dikdörtgen 7"/>
          <p:cNvSpPr/>
          <p:nvPr/>
        </p:nvSpPr>
        <p:spPr>
          <a:xfrm>
            <a:off x="1011335" y="4339967"/>
            <a:ext cx="832279" cy="1446550"/>
          </a:xfrm>
          <a:prstGeom prst="rect">
            <a:avLst/>
          </a:prstGeom>
        </p:spPr>
        <p:txBody>
          <a:bodyPr wrap="none">
            <a:spAutoFit/>
          </a:bodyPr>
          <a:lstStyle/>
          <a:p>
            <a:r>
              <a:rPr lang="tr-TR" sz="8800" dirty="0" smtClean="0">
                <a:solidFill>
                  <a:srgbClr val="C00000"/>
                </a:solidFill>
              </a:rPr>
              <a:t>B</a:t>
            </a:r>
            <a:endParaRPr lang="tr-TR" sz="8800" dirty="0">
              <a:solidFill>
                <a:srgbClr val="C00000"/>
              </a:solidFill>
            </a:endParaRPr>
          </a:p>
        </p:txBody>
      </p:sp>
      <p:sp>
        <p:nvSpPr>
          <p:cNvPr id="9" name="Dikdörtgen 8"/>
          <p:cNvSpPr/>
          <p:nvPr/>
        </p:nvSpPr>
        <p:spPr>
          <a:xfrm>
            <a:off x="2512541" y="3768295"/>
            <a:ext cx="8888627" cy="2585323"/>
          </a:xfrm>
          <a:prstGeom prst="rect">
            <a:avLst/>
          </a:prstGeom>
        </p:spPr>
        <p:txBody>
          <a:bodyPr wrap="square">
            <a:spAutoFit/>
          </a:bodyPr>
          <a:lstStyle/>
          <a:p>
            <a:r>
              <a:rPr lang="tr-TR" u="sng" dirty="0">
                <a:solidFill>
                  <a:schemeClr val="bg1"/>
                </a:solidFill>
              </a:rPr>
              <a:t>“Kurumunda saklanır” </a:t>
            </a:r>
            <a:endParaRPr lang="tr-TR" u="sng" dirty="0" smtClean="0">
              <a:solidFill>
                <a:schemeClr val="bg1"/>
              </a:solidFill>
            </a:endParaRPr>
          </a:p>
          <a:p>
            <a:r>
              <a:rPr lang="tr-TR" dirty="0" smtClean="0">
                <a:solidFill>
                  <a:schemeClr val="bg1"/>
                </a:solidFill>
              </a:rPr>
              <a:t>ifadesi</a:t>
            </a:r>
            <a:r>
              <a:rPr lang="tr-TR" dirty="0">
                <a:solidFill>
                  <a:schemeClr val="bg1"/>
                </a:solidFill>
              </a:rPr>
              <a:t>, günlük iş akımı içerisinde kurumunda sürekli ihtiyaç duyulan malzeme için kullanılmıştır. Bu açıklamanın bulunduğu dosyalar, imhaya tâbi tutulmayacaktır. Bu dosyalar zaman içinde aktivitesini kaybederek, kurumunda muhafazasına lüzum görülmemesi durumunda, Devlet Arşivleri Genel Müdürlüğünün görüşü alındıktan sonra yeniden değerlendirilmeye tâbi tutulacaktır. Çünkü bu malzemenin büyük bir çoğunluğu, arşiv malzemesi vasfını taşımaktadır. Hizmet birimlerince sürekli kullanılmaları sebebiyle kurumlarında saklanmaları mevzuat çerçevesinde uygun görülmüştür.</a:t>
            </a:r>
          </a:p>
        </p:txBody>
      </p:sp>
    </p:spTree>
    <p:extLst>
      <p:ext uri="{BB962C8B-B14F-4D97-AF65-F5344CB8AC3E}">
        <p14:creationId xmlns:p14="http://schemas.microsoft.com/office/powerpoint/2010/main" val="166362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496064" y="856386"/>
            <a:ext cx="9003957" cy="1477328"/>
          </a:xfrm>
          <a:prstGeom prst="rect">
            <a:avLst/>
          </a:prstGeom>
        </p:spPr>
        <p:txBody>
          <a:bodyPr wrap="square">
            <a:spAutoFit/>
          </a:bodyPr>
          <a:lstStyle/>
          <a:p>
            <a:r>
              <a:rPr lang="tr-TR" dirty="0">
                <a:solidFill>
                  <a:schemeClr val="bg1"/>
                </a:solidFill>
              </a:rPr>
              <a:t>“Ayıklama ve İmha Komisyonunca değerlendirilir” ifadesi, içerisinde arşiv belgesi ve arşivlik belge vasfını taşıyan malzemenin de bulunduğu dosyalar için kullanılmıştır. Ayıklama ve imha komisyonlarınca bu mahiyetteki dosyalarda arşiv malzemesi hüviyetinde görülenler ayırt edilerek saklama süreleri sonunda Devlet Arşivlerine devredilecektir.</a:t>
            </a:r>
          </a:p>
        </p:txBody>
      </p:sp>
      <p:sp>
        <p:nvSpPr>
          <p:cNvPr id="6" name="Dikdörtgen 5"/>
          <p:cNvSpPr/>
          <p:nvPr/>
        </p:nvSpPr>
        <p:spPr>
          <a:xfrm>
            <a:off x="871291" y="797696"/>
            <a:ext cx="1101584" cy="1446550"/>
          </a:xfrm>
          <a:prstGeom prst="rect">
            <a:avLst/>
          </a:prstGeom>
        </p:spPr>
        <p:txBody>
          <a:bodyPr wrap="none">
            <a:spAutoFit/>
          </a:bodyPr>
          <a:lstStyle/>
          <a:p>
            <a:r>
              <a:rPr lang="tr-TR" sz="8800" dirty="0" smtClean="0">
                <a:solidFill>
                  <a:srgbClr val="C00000"/>
                </a:solidFill>
              </a:rPr>
              <a:t>C</a:t>
            </a:r>
            <a:endParaRPr lang="tr-TR" sz="8800" dirty="0">
              <a:solidFill>
                <a:srgbClr val="C00000"/>
              </a:solidFill>
            </a:endParaRPr>
          </a:p>
        </p:txBody>
      </p:sp>
      <p:sp>
        <p:nvSpPr>
          <p:cNvPr id="7" name="Dikdörtgen 6"/>
          <p:cNvSpPr/>
          <p:nvPr/>
        </p:nvSpPr>
        <p:spPr>
          <a:xfrm>
            <a:off x="2688135" y="3451646"/>
            <a:ext cx="9144002" cy="1477328"/>
          </a:xfrm>
          <a:prstGeom prst="rect">
            <a:avLst/>
          </a:prstGeom>
        </p:spPr>
        <p:txBody>
          <a:bodyPr wrap="square">
            <a:spAutoFit/>
          </a:bodyPr>
          <a:lstStyle/>
          <a:p>
            <a:r>
              <a:rPr lang="tr-TR" dirty="0">
                <a:solidFill>
                  <a:schemeClr val="bg1"/>
                </a:solidFill>
              </a:rPr>
              <a:t>“Örnek Seçilenler Devlet Arşivlerine gönderilir” ifadesiyle değerlendirilen evraktan örnek seçilirken; evrakın “önem” arz etmesine ve “yıl, konu, mekân, hacim vb. gibi” kriterler göz önünde bulundurularak, çeşitlilik sağlamasına dikkat edilir. Örnek seçildikten sonra arta kalan evrak bekleme süresini müteakip ayıklama ve imha komisyonunca değerlendirilerek imha edilir</a:t>
            </a:r>
          </a:p>
        </p:txBody>
      </p:sp>
      <p:sp>
        <p:nvSpPr>
          <p:cNvPr id="8" name="Dikdörtgen 7"/>
          <p:cNvSpPr/>
          <p:nvPr/>
        </p:nvSpPr>
        <p:spPr>
          <a:xfrm>
            <a:off x="1972875" y="3359314"/>
            <a:ext cx="715260" cy="1569660"/>
          </a:xfrm>
          <a:prstGeom prst="rect">
            <a:avLst/>
          </a:prstGeom>
        </p:spPr>
        <p:txBody>
          <a:bodyPr wrap="none">
            <a:spAutoFit/>
          </a:bodyPr>
          <a:lstStyle/>
          <a:p>
            <a:r>
              <a:rPr lang="tr-TR" sz="3200" dirty="0" smtClean="0">
                <a:solidFill>
                  <a:srgbClr val="C00000"/>
                </a:solidFill>
              </a:rPr>
              <a:t>A1</a:t>
            </a:r>
          </a:p>
          <a:p>
            <a:r>
              <a:rPr lang="tr-TR" sz="3200" dirty="0" smtClean="0">
                <a:solidFill>
                  <a:srgbClr val="C00000"/>
                </a:solidFill>
              </a:rPr>
              <a:t>A2</a:t>
            </a:r>
          </a:p>
          <a:p>
            <a:r>
              <a:rPr lang="tr-TR" sz="3200" dirty="0" smtClean="0">
                <a:solidFill>
                  <a:srgbClr val="C00000"/>
                </a:solidFill>
              </a:rPr>
              <a:t>A3</a:t>
            </a:r>
            <a:endParaRPr lang="tr-TR" sz="3200" dirty="0">
              <a:solidFill>
                <a:srgbClr val="C00000"/>
              </a:solidFill>
            </a:endParaRPr>
          </a:p>
        </p:txBody>
      </p:sp>
    </p:spTree>
    <p:extLst>
      <p:ext uri="{BB962C8B-B14F-4D97-AF65-F5344CB8AC3E}">
        <p14:creationId xmlns:p14="http://schemas.microsoft.com/office/powerpoint/2010/main" val="2435504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48929" y="1243564"/>
            <a:ext cx="9185190" cy="1477328"/>
          </a:xfrm>
          <a:prstGeom prst="rect">
            <a:avLst/>
          </a:prstGeom>
        </p:spPr>
        <p:txBody>
          <a:bodyPr wrap="square">
            <a:spAutoFit/>
          </a:bodyPr>
          <a:lstStyle/>
          <a:p>
            <a:r>
              <a:rPr lang="tr-TR" dirty="0">
                <a:solidFill>
                  <a:schemeClr val="bg1"/>
                </a:solidFill>
              </a:rPr>
              <a:t>“Devlet Arşivlerine gönderilmez” ifadesi, arşiv malzemesi vasfını taşımayan malzeme için kullanılmıştır. Bu tür malzeme, kullanılmalarına ihtiyaç duyulduğu ve varsa mevzuatların belirlediği saklama süreleri içinde kurumlarında muhafaza edilecektir. Belirlenen süreyi doldurduktan sonra ayıklama ve imha komisyonlarının kararı ile imha edilebilecektir. </a:t>
            </a:r>
          </a:p>
        </p:txBody>
      </p:sp>
      <p:sp>
        <p:nvSpPr>
          <p:cNvPr id="5" name="Dikdörtgen 4"/>
          <p:cNvSpPr/>
          <p:nvPr/>
        </p:nvSpPr>
        <p:spPr>
          <a:xfrm>
            <a:off x="871291" y="1077783"/>
            <a:ext cx="1024639" cy="1446550"/>
          </a:xfrm>
          <a:prstGeom prst="rect">
            <a:avLst/>
          </a:prstGeom>
        </p:spPr>
        <p:txBody>
          <a:bodyPr wrap="none">
            <a:spAutoFit/>
          </a:bodyPr>
          <a:lstStyle/>
          <a:p>
            <a:r>
              <a:rPr lang="tr-TR" sz="8800" dirty="0" smtClean="0">
                <a:solidFill>
                  <a:srgbClr val="C00000"/>
                </a:solidFill>
              </a:rPr>
              <a:t>D</a:t>
            </a:r>
            <a:endParaRPr lang="tr-TR" sz="8800" dirty="0">
              <a:solidFill>
                <a:srgbClr val="C00000"/>
              </a:solidFill>
            </a:endParaRPr>
          </a:p>
        </p:txBody>
      </p:sp>
    </p:spTree>
    <p:extLst>
      <p:ext uri="{BB962C8B-B14F-4D97-AF65-F5344CB8AC3E}">
        <p14:creationId xmlns:p14="http://schemas.microsoft.com/office/powerpoint/2010/main" val="2321405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22639" y="1169772"/>
            <a:ext cx="9755035" cy="3693319"/>
          </a:xfrm>
          <a:prstGeom prst="rect">
            <a:avLst/>
          </a:prstGeom>
          <a:noFill/>
        </p:spPr>
        <p:txBody>
          <a:bodyPr wrap="square" rtlCol="0">
            <a:spAutoFit/>
          </a:bodyPr>
          <a:lstStyle/>
          <a:p>
            <a:r>
              <a:rPr lang="tr-TR" b="1" dirty="0">
                <a:solidFill>
                  <a:srgbClr val="C00000"/>
                </a:solidFill>
              </a:rPr>
              <a:t>A- Transfer [Arşiv Belgesi]: </a:t>
            </a:r>
            <a:endParaRPr lang="tr-TR" b="1" dirty="0" smtClean="0">
              <a:solidFill>
                <a:srgbClr val="C00000"/>
              </a:solidFill>
            </a:endParaRPr>
          </a:p>
          <a:p>
            <a:endParaRPr lang="tr-TR" dirty="0"/>
          </a:p>
          <a:p>
            <a:r>
              <a:rPr lang="tr-TR" dirty="0" smtClean="0">
                <a:solidFill>
                  <a:schemeClr val="bg1"/>
                </a:solidFill>
              </a:rPr>
              <a:t>Saklama </a:t>
            </a:r>
            <a:r>
              <a:rPr lang="tr-TR" dirty="0">
                <a:solidFill>
                  <a:schemeClr val="bg1"/>
                </a:solidFill>
              </a:rPr>
              <a:t>süresini tamamladığında sürekli saklanmak üzere Devlet Arşivleri Başkanlığına transfer edilir. Tasfiye kodu (A), saklama süresi (B) olarak belirtilenler kurumlarında saklanırlar. Organizasyonel ve fonksiyonel değişimlerde (kapatılma veya faaliyetin sona ermesi gibi durumlarda) tasfiye işlem tanımı ve uygulanacak işlem kurum görüşleri doğrultusunda Devlet Arşivleri Başkanlığınca belirlenir. </a:t>
            </a:r>
            <a:endParaRPr lang="tr-TR" dirty="0" smtClean="0">
              <a:solidFill>
                <a:schemeClr val="bg1"/>
              </a:solidFill>
            </a:endParaRPr>
          </a:p>
          <a:p>
            <a:endParaRPr lang="tr-TR" dirty="0"/>
          </a:p>
          <a:p>
            <a:endParaRPr lang="tr-TR" dirty="0" smtClean="0"/>
          </a:p>
          <a:p>
            <a:r>
              <a:rPr lang="tr-TR" b="1" dirty="0" smtClean="0">
                <a:solidFill>
                  <a:srgbClr val="C00000"/>
                </a:solidFill>
              </a:rPr>
              <a:t>B- </a:t>
            </a:r>
            <a:r>
              <a:rPr lang="tr-TR" b="1" dirty="0">
                <a:solidFill>
                  <a:srgbClr val="C00000"/>
                </a:solidFill>
              </a:rPr>
              <a:t>Sürekli Saklama: </a:t>
            </a:r>
            <a:endParaRPr lang="tr-TR" b="1" dirty="0" smtClean="0">
              <a:solidFill>
                <a:srgbClr val="C00000"/>
              </a:solidFill>
            </a:endParaRPr>
          </a:p>
          <a:p>
            <a:endParaRPr lang="tr-TR" dirty="0"/>
          </a:p>
          <a:p>
            <a:r>
              <a:rPr lang="tr-TR" dirty="0" smtClean="0">
                <a:solidFill>
                  <a:schemeClr val="bg1"/>
                </a:solidFill>
              </a:rPr>
              <a:t>Saklama </a:t>
            </a:r>
            <a:r>
              <a:rPr lang="tr-TR" dirty="0">
                <a:solidFill>
                  <a:schemeClr val="bg1"/>
                </a:solidFill>
              </a:rPr>
              <a:t>kriterlerinden en az birine göre kalıcı arşiv değeri bulunduğunu, kurumda sürekli saklanması gerektiğini ve tasfiye (transfer veya imha) edilmeyeceğini belirtir.</a:t>
            </a:r>
          </a:p>
        </p:txBody>
      </p:sp>
    </p:spTree>
    <p:extLst>
      <p:ext uri="{BB962C8B-B14F-4D97-AF65-F5344CB8AC3E}">
        <p14:creationId xmlns:p14="http://schemas.microsoft.com/office/powerpoint/2010/main" val="2614782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83956" y="1072113"/>
            <a:ext cx="9794790" cy="3139321"/>
          </a:xfrm>
          <a:prstGeom prst="rect">
            <a:avLst/>
          </a:prstGeom>
        </p:spPr>
        <p:txBody>
          <a:bodyPr wrap="square">
            <a:spAutoFit/>
          </a:bodyPr>
          <a:lstStyle/>
          <a:p>
            <a:r>
              <a:rPr lang="tr-TR" b="1" dirty="0">
                <a:solidFill>
                  <a:srgbClr val="C00000"/>
                </a:solidFill>
              </a:rPr>
              <a:t>C- [Sonradan] Değerlendirme: </a:t>
            </a:r>
            <a:endParaRPr lang="tr-TR" b="1" dirty="0" smtClean="0">
              <a:solidFill>
                <a:srgbClr val="C00000"/>
              </a:solidFill>
            </a:endParaRPr>
          </a:p>
          <a:p>
            <a:endParaRPr lang="tr-TR" b="1" dirty="0">
              <a:solidFill>
                <a:srgbClr val="C00000"/>
              </a:solidFill>
            </a:endParaRPr>
          </a:p>
          <a:p>
            <a:r>
              <a:rPr lang="tr-TR" dirty="0" smtClean="0">
                <a:solidFill>
                  <a:schemeClr val="bg1"/>
                </a:solidFill>
              </a:rPr>
              <a:t>Yapıları </a:t>
            </a:r>
            <a:r>
              <a:rPr lang="tr-TR" dirty="0">
                <a:solidFill>
                  <a:schemeClr val="bg1"/>
                </a:solidFill>
              </a:rPr>
              <a:t>ve içerikleri nedeniyle doğrudan tasfiye planı işletilmeyecek dosyalar/klasörler saklama planında belirtilen süre tamamlandığında değerlendirileceğini belirtir. </a:t>
            </a:r>
            <a:endParaRPr lang="tr-TR" dirty="0" smtClean="0">
              <a:solidFill>
                <a:schemeClr val="bg1"/>
              </a:solidFill>
            </a:endParaRPr>
          </a:p>
          <a:p>
            <a:endParaRPr lang="tr-TR" dirty="0">
              <a:solidFill>
                <a:schemeClr val="bg1"/>
              </a:solidFill>
            </a:endParaRPr>
          </a:p>
          <a:p>
            <a:r>
              <a:rPr lang="tr-TR" dirty="0" smtClean="0">
                <a:solidFill>
                  <a:schemeClr val="bg1"/>
                </a:solidFill>
              </a:rPr>
              <a:t>Değerlendirmede</a:t>
            </a:r>
            <a:r>
              <a:rPr lang="tr-TR" dirty="0">
                <a:solidFill>
                  <a:schemeClr val="bg1"/>
                </a:solidFill>
              </a:rPr>
              <a:t>; </a:t>
            </a:r>
            <a:endParaRPr lang="tr-TR" dirty="0" smtClean="0">
              <a:solidFill>
                <a:schemeClr val="bg1"/>
              </a:solidFill>
            </a:endParaRPr>
          </a:p>
          <a:p>
            <a:r>
              <a:rPr lang="tr-TR" dirty="0">
                <a:solidFill>
                  <a:schemeClr val="bg1"/>
                </a:solidFill>
              </a:rPr>
              <a:t> (A1</a:t>
            </a:r>
            <a:r>
              <a:rPr lang="tr-TR" dirty="0" smtClean="0">
                <a:solidFill>
                  <a:schemeClr val="bg1"/>
                </a:solidFill>
              </a:rPr>
              <a:t>) yıla </a:t>
            </a:r>
            <a:r>
              <a:rPr lang="tr-TR" dirty="0">
                <a:solidFill>
                  <a:schemeClr val="bg1"/>
                </a:solidFill>
              </a:rPr>
              <a:t>göre </a:t>
            </a:r>
            <a:r>
              <a:rPr lang="tr-TR" dirty="0" smtClean="0">
                <a:solidFill>
                  <a:schemeClr val="bg1"/>
                </a:solidFill>
              </a:rPr>
              <a:t>örnek</a:t>
            </a:r>
          </a:p>
          <a:p>
            <a:r>
              <a:rPr lang="tr-TR" dirty="0">
                <a:solidFill>
                  <a:schemeClr val="bg1"/>
                </a:solidFill>
              </a:rPr>
              <a:t> (A2) </a:t>
            </a:r>
            <a:r>
              <a:rPr lang="tr-TR" dirty="0" smtClean="0">
                <a:solidFill>
                  <a:schemeClr val="bg1"/>
                </a:solidFill>
              </a:rPr>
              <a:t>uygulamaya </a:t>
            </a:r>
            <a:r>
              <a:rPr lang="tr-TR" dirty="0">
                <a:solidFill>
                  <a:schemeClr val="bg1"/>
                </a:solidFill>
              </a:rPr>
              <a:t>göre örnek </a:t>
            </a:r>
            <a:r>
              <a:rPr lang="tr-TR" dirty="0" smtClean="0">
                <a:solidFill>
                  <a:schemeClr val="bg1"/>
                </a:solidFill>
              </a:rPr>
              <a:t> </a:t>
            </a:r>
          </a:p>
          <a:p>
            <a:r>
              <a:rPr lang="tr-TR" dirty="0">
                <a:solidFill>
                  <a:schemeClr val="bg1"/>
                </a:solidFill>
              </a:rPr>
              <a:t> (A3) </a:t>
            </a:r>
            <a:r>
              <a:rPr lang="tr-TR" dirty="0" smtClean="0">
                <a:solidFill>
                  <a:schemeClr val="bg1"/>
                </a:solidFill>
              </a:rPr>
              <a:t>özellikli </a:t>
            </a:r>
            <a:r>
              <a:rPr lang="tr-TR" dirty="0">
                <a:solidFill>
                  <a:schemeClr val="bg1"/>
                </a:solidFill>
              </a:rPr>
              <a:t>olanları seçme </a:t>
            </a:r>
            <a:r>
              <a:rPr lang="tr-TR" dirty="0" smtClean="0">
                <a:solidFill>
                  <a:schemeClr val="bg1"/>
                </a:solidFill>
              </a:rPr>
              <a:t>işlemi </a:t>
            </a:r>
          </a:p>
          <a:p>
            <a:endParaRPr lang="tr-TR" dirty="0">
              <a:solidFill>
                <a:schemeClr val="bg1"/>
              </a:solidFill>
            </a:endParaRPr>
          </a:p>
          <a:p>
            <a:r>
              <a:rPr lang="tr-TR" dirty="0" smtClean="0">
                <a:solidFill>
                  <a:schemeClr val="bg1"/>
                </a:solidFill>
              </a:rPr>
              <a:t>Yapılan </a:t>
            </a:r>
            <a:r>
              <a:rPr lang="tr-TR" dirty="0">
                <a:solidFill>
                  <a:schemeClr val="bg1"/>
                </a:solidFill>
              </a:rPr>
              <a:t>değerlendirme sonucu “saklama, transfer veya imha” işlemi yürütülür. </a:t>
            </a:r>
          </a:p>
        </p:txBody>
      </p:sp>
      <p:sp>
        <p:nvSpPr>
          <p:cNvPr id="5" name="Dikdörtgen 4"/>
          <p:cNvSpPr/>
          <p:nvPr/>
        </p:nvSpPr>
        <p:spPr>
          <a:xfrm>
            <a:off x="1383956" y="4679262"/>
            <a:ext cx="8888628" cy="923330"/>
          </a:xfrm>
          <a:prstGeom prst="rect">
            <a:avLst/>
          </a:prstGeom>
        </p:spPr>
        <p:txBody>
          <a:bodyPr wrap="square">
            <a:spAutoFit/>
          </a:bodyPr>
          <a:lstStyle/>
          <a:p>
            <a:r>
              <a:rPr lang="tr-TR" b="1" dirty="0">
                <a:solidFill>
                  <a:srgbClr val="C00000"/>
                </a:solidFill>
              </a:rPr>
              <a:t>D- İmha: </a:t>
            </a:r>
            <a:endParaRPr lang="tr-TR" b="1" dirty="0" smtClean="0">
              <a:solidFill>
                <a:srgbClr val="C00000"/>
              </a:solidFill>
            </a:endParaRPr>
          </a:p>
          <a:p>
            <a:endParaRPr lang="tr-TR" dirty="0"/>
          </a:p>
          <a:p>
            <a:r>
              <a:rPr lang="tr-TR" dirty="0" smtClean="0">
                <a:solidFill>
                  <a:schemeClr val="bg1"/>
                </a:solidFill>
              </a:rPr>
              <a:t>Saklama </a:t>
            </a:r>
            <a:r>
              <a:rPr lang="tr-TR" dirty="0">
                <a:solidFill>
                  <a:schemeClr val="bg1"/>
                </a:solidFill>
              </a:rPr>
              <a:t>süresini tamamlayan belgelerin imha (yok) edileceğini belirtir.</a:t>
            </a:r>
          </a:p>
        </p:txBody>
      </p:sp>
    </p:spTree>
    <p:extLst>
      <p:ext uri="{BB962C8B-B14F-4D97-AF65-F5344CB8AC3E}">
        <p14:creationId xmlns:p14="http://schemas.microsoft.com/office/powerpoint/2010/main" val="2410212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04849" y="250825"/>
            <a:ext cx="8181976" cy="830997"/>
          </a:xfrm>
          <a:prstGeom prst="rect">
            <a:avLst/>
          </a:prstGeom>
          <a:noFill/>
        </p:spPr>
        <p:txBody>
          <a:bodyPr wrap="square" rtlCol="0">
            <a:spAutoFit/>
          </a:bodyPr>
          <a:lstStyle/>
          <a:p>
            <a:r>
              <a:rPr lang="tr-TR" sz="4800" b="1" dirty="0" smtClean="0">
                <a:solidFill>
                  <a:schemeClr val="accent6"/>
                </a:solidFill>
              </a:rPr>
              <a:t>GİRİŞ</a:t>
            </a:r>
            <a:endParaRPr lang="tr-TR" sz="4800" b="1" dirty="0">
              <a:solidFill>
                <a:schemeClr val="accent6"/>
              </a:solidFill>
            </a:endParaRPr>
          </a:p>
        </p:txBody>
      </p:sp>
      <p:sp>
        <p:nvSpPr>
          <p:cNvPr id="5" name="Metin kutusu 4"/>
          <p:cNvSpPr txBox="1"/>
          <p:nvPr/>
        </p:nvSpPr>
        <p:spPr>
          <a:xfrm>
            <a:off x="803273" y="1181100"/>
            <a:ext cx="9634067" cy="3139321"/>
          </a:xfrm>
          <a:prstGeom prst="rect">
            <a:avLst/>
          </a:prstGeom>
          <a:noFill/>
        </p:spPr>
        <p:txBody>
          <a:bodyPr wrap="square" rtlCol="0">
            <a:spAutoFit/>
          </a:bodyPr>
          <a:lstStyle/>
          <a:p>
            <a:endParaRPr lang="tr-TR" sz="2000" dirty="0" smtClean="0">
              <a:solidFill>
                <a:schemeClr val="bg1"/>
              </a:solidFill>
            </a:endParaRPr>
          </a:p>
          <a:p>
            <a:r>
              <a:rPr lang="tr-TR" sz="2000" b="1" dirty="0" smtClean="0">
                <a:solidFill>
                  <a:schemeClr val="accent6"/>
                </a:solidFill>
              </a:rPr>
              <a:t>Bilimsel özerkliği </a:t>
            </a:r>
            <a:r>
              <a:rPr lang="tr-TR" sz="2000" b="1" dirty="0">
                <a:solidFill>
                  <a:schemeClr val="accent6"/>
                </a:solidFill>
              </a:rPr>
              <a:t>ve kamu tüzel </a:t>
            </a:r>
            <a:r>
              <a:rPr lang="tr-TR" sz="2000" b="1" dirty="0" smtClean="0">
                <a:solidFill>
                  <a:schemeClr val="accent6"/>
                </a:solidFill>
              </a:rPr>
              <a:t>kişiliği </a:t>
            </a:r>
            <a:r>
              <a:rPr lang="tr-TR" sz="2000" b="1" dirty="0">
                <a:solidFill>
                  <a:schemeClr val="accent6"/>
                </a:solidFill>
              </a:rPr>
              <a:t>olan, </a:t>
            </a:r>
            <a:r>
              <a:rPr lang="tr-TR" sz="2000" b="1" dirty="0" smtClean="0">
                <a:solidFill>
                  <a:schemeClr val="accent6"/>
                </a:solidFill>
              </a:rPr>
              <a:t>üniversiteler</a:t>
            </a:r>
            <a:r>
              <a:rPr lang="tr-TR" sz="2000" b="1" dirty="0">
                <a:solidFill>
                  <a:schemeClr val="accent6"/>
                </a:solidFill>
              </a:rPr>
              <a:t>, </a:t>
            </a:r>
            <a:r>
              <a:rPr lang="tr-TR" sz="2000" b="1" dirty="0">
                <a:solidFill>
                  <a:schemeClr val="bg1"/>
                </a:solidFill>
              </a:rPr>
              <a:t>yerine getirdikleri görevler ve hizmetler neticesi belgeler üretmektedir. </a:t>
            </a:r>
            <a:endParaRPr lang="tr-TR" sz="2000" b="1" dirty="0" smtClean="0">
              <a:solidFill>
                <a:schemeClr val="bg1"/>
              </a:solidFill>
            </a:endParaRPr>
          </a:p>
          <a:p>
            <a:pPr marL="342900" indent="-342900">
              <a:buFont typeface="Arial" panose="020B0604020202020204" pitchFamily="34" charset="0"/>
              <a:buChar char="•"/>
            </a:pPr>
            <a:r>
              <a:rPr lang="tr-TR" sz="2000" b="1" dirty="0" smtClean="0">
                <a:solidFill>
                  <a:schemeClr val="bg1"/>
                </a:solidFill>
              </a:rPr>
              <a:t>Ürettikleri </a:t>
            </a:r>
            <a:r>
              <a:rPr lang="tr-TR" sz="2000" b="1" dirty="0">
                <a:solidFill>
                  <a:schemeClr val="bg1"/>
                </a:solidFill>
              </a:rPr>
              <a:t>bilgiyi havi bu belgeleri kamuoyunu </a:t>
            </a:r>
            <a:r>
              <a:rPr lang="tr-TR" sz="2000" b="1" dirty="0" smtClean="0">
                <a:solidFill>
                  <a:schemeClr val="bg1"/>
                </a:solidFill>
              </a:rPr>
              <a:t>aydınlatmak</a:t>
            </a:r>
            <a:r>
              <a:rPr lang="tr-TR" sz="2000" b="1" dirty="0">
                <a:solidFill>
                  <a:schemeClr val="bg1"/>
                </a:solidFill>
              </a:rPr>
              <a:t>, </a:t>
            </a:r>
            <a:endParaRPr lang="tr-TR" sz="2000" b="1" dirty="0" smtClean="0">
              <a:solidFill>
                <a:schemeClr val="bg1"/>
              </a:solidFill>
            </a:endParaRPr>
          </a:p>
          <a:p>
            <a:pPr marL="342900" indent="-342900">
              <a:buFont typeface="Arial" panose="020B0604020202020204" pitchFamily="34" charset="0"/>
              <a:buChar char="•"/>
            </a:pPr>
            <a:r>
              <a:rPr lang="tr-TR" sz="2000" b="1" dirty="0">
                <a:solidFill>
                  <a:schemeClr val="bg1"/>
                </a:solidFill>
              </a:rPr>
              <a:t>B</a:t>
            </a:r>
            <a:r>
              <a:rPr lang="tr-TR" sz="2000" b="1" dirty="0" smtClean="0">
                <a:solidFill>
                  <a:schemeClr val="bg1"/>
                </a:solidFill>
              </a:rPr>
              <a:t>ilimsel </a:t>
            </a:r>
            <a:r>
              <a:rPr lang="tr-TR" sz="2000" b="1" dirty="0">
                <a:solidFill>
                  <a:schemeClr val="bg1"/>
                </a:solidFill>
              </a:rPr>
              <a:t>veri olarak d</a:t>
            </a:r>
            <a:r>
              <a:rPr lang="tr-TR" sz="2000" b="1" dirty="0" smtClean="0">
                <a:solidFill>
                  <a:schemeClr val="bg1"/>
                </a:solidFill>
              </a:rPr>
              <a:t>eğerlendirmek</a:t>
            </a:r>
            <a:r>
              <a:rPr lang="tr-TR" sz="2000" b="1" dirty="0">
                <a:solidFill>
                  <a:schemeClr val="bg1"/>
                </a:solidFill>
              </a:rPr>
              <a:t>, </a:t>
            </a:r>
            <a:endParaRPr lang="tr-TR" sz="2000" b="1" dirty="0" smtClean="0">
              <a:solidFill>
                <a:schemeClr val="bg1"/>
              </a:solidFill>
            </a:endParaRPr>
          </a:p>
          <a:p>
            <a:pPr marL="342900" indent="-342900">
              <a:buFont typeface="Arial" panose="020B0604020202020204" pitchFamily="34" charset="0"/>
              <a:buChar char="•"/>
            </a:pPr>
            <a:r>
              <a:rPr lang="tr-TR" sz="2000" b="1" dirty="0" smtClean="0">
                <a:solidFill>
                  <a:schemeClr val="bg1"/>
                </a:solidFill>
              </a:rPr>
              <a:t>Belgeleri rasyonel şekilde kullanarak toplumun faydasına sunmak durumundadır</a:t>
            </a:r>
            <a:r>
              <a:rPr lang="tr-TR" sz="2000" b="1" dirty="0">
                <a:solidFill>
                  <a:schemeClr val="bg1"/>
                </a:solidFill>
              </a:rPr>
              <a:t>. </a:t>
            </a:r>
            <a:endParaRPr lang="tr-TR" b="1" dirty="0">
              <a:solidFill>
                <a:schemeClr val="bg1"/>
              </a:solidFill>
            </a:endParaRPr>
          </a:p>
          <a:p>
            <a:endParaRPr lang="tr-TR" dirty="0" smtClean="0">
              <a:solidFill>
                <a:schemeClr val="bg1"/>
              </a:solidFill>
            </a:endParaRPr>
          </a:p>
          <a:p>
            <a:r>
              <a:rPr lang="tr-TR" sz="2000" b="1" dirty="0" smtClean="0">
                <a:solidFill>
                  <a:schemeClr val="bg1"/>
                </a:solidFill>
              </a:rPr>
              <a:t>Bilgi içeren bu belgeler üniversitelerin varlık sebebini ortaya koyan temel dayanaklardır.</a:t>
            </a:r>
            <a:endParaRPr lang="tr-TR" sz="2000" b="1" dirty="0">
              <a:solidFill>
                <a:schemeClr val="bg1"/>
              </a:solidFill>
            </a:endParaRPr>
          </a:p>
        </p:txBody>
      </p:sp>
    </p:spTree>
    <p:extLst>
      <p:ext uri="{BB962C8B-B14F-4D97-AF65-F5344CB8AC3E}">
        <p14:creationId xmlns:p14="http://schemas.microsoft.com/office/powerpoint/2010/main" val="352440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69989" y="848497"/>
            <a:ext cx="8048367" cy="1477328"/>
          </a:xfrm>
          <a:prstGeom prst="rect">
            <a:avLst/>
          </a:prstGeom>
          <a:noFill/>
        </p:spPr>
        <p:txBody>
          <a:bodyPr wrap="square" rtlCol="0">
            <a:spAutoFit/>
          </a:bodyPr>
          <a:lstStyle/>
          <a:p>
            <a:r>
              <a:rPr lang="tr-TR" b="1" dirty="0">
                <a:solidFill>
                  <a:srgbClr val="C00000"/>
                </a:solidFill>
              </a:rPr>
              <a:t>Tasfiye İşlem Tanımları </a:t>
            </a:r>
            <a:endParaRPr lang="tr-TR" b="1" dirty="0" smtClean="0">
              <a:solidFill>
                <a:srgbClr val="C00000"/>
              </a:solidFill>
            </a:endParaRPr>
          </a:p>
          <a:p>
            <a:endParaRPr lang="tr-TR" b="1" dirty="0" smtClean="0">
              <a:solidFill>
                <a:srgbClr val="C00000"/>
              </a:solidFill>
            </a:endParaRPr>
          </a:p>
          <a:p>
            <a:r>
              <a:rPr lang="tr-TR" dirty="0" smtClean="0">
                <a:solidFill>
                  <a:schemeClr val="bg1"/>
                </a:solidFill>
              </a:rPr>
              <a:t>Saklama </a:t>
            </a:r>
            <a:r>
              <a:rPr lang="tr-TR" dirty="0">
                <a:solidFill>
                  <a:schemeClr val="bg1"/>
                </a:solidFill>
              </a:rPr>
              <a:t>planında belirtilen süre tamamlandığında yapılacak işlemi belirtir. “Sürekli saklama, değerlendirme ve tasfiye (transfer ve imha)” işlemlerini ifade eder</a:t>
            </a:r>
          </a:p>
        </p:txBody>
      </p:sp>
      <p:pic>
        <p:nvPicPr>
          <p:cNvPr id="5" name="Resim 4"/>
          <p:cNvPicPr>
            <a:picLocks noChangeAspect="1"/>
          </p:cNvPicPr>
          <p:nvPr/>
        </p:nvPicPr>
        <p:blipFill>
          <a:blip r:embed="rId2"/>
          <a:stretch>
            <a:fillRect/>
          </a:stretch>
        </p:blipFill>
        <p:spPr>
          <a:xfrm>
            <a:off x="2062545" y="2817342"/>
            <a:ext cx="7394492" cy="3660646"/>
          </a:xfrm>
          <a:prstGeom prst="rect">
            <a:avLst/>
          </a:prstGeom>
        </p:spPr>
      </p:pic>
    </p:spTree>
    <p:extLst>
      <p:ext uri="{BB962C8B-B14F-4D97-AF65-F5344CB8AC3E}">
        <p14:creationId xmlns:p14="http://schemas.microsoft.com/office/powerpoint/2010/main" val="1402447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0919" y="173453"/>
            <a:ext cx="8534400" cy="946894"/>
          </a:xfrm>
        </p:spPr>
        <p:txBody>
          <a:bodyPr/>
          <a:lstStyle/>
          <a:p>
            <a:r>
              <a:rPr lang="tr-TR" b="1" dirty="0" smtClean="0">
                <a:solidFill>
                  <a:schemeClr val="accent6">
                    <a:lumMod val="75000"/>
                  </a:schemeClr>
                </a:solidFill>
              </a:rPr>
              <a:t>Saklama Süreli Dosya planları</a:t>
            </a:r>
            <a:endParaRPr lang="tr-TR" b="1" dirty="0">
              <a:solidFill>
                <a:schemeClr val="accent6">
                  <a:lumMod val="75000"/>
                </a:schemeClr>
              </a:solidFill>
            </a:endParaRPr>
          </a:p>
        </p:txBody>
      </p:sp>
      <p:sp>
        <p:nvSpPr>
          <p:cNvPr id="4" name="Metin kutusu 3"/>
          <p:cNvSpPr txBox="1"/>
          <p:nvPr/>
        </p:nvSpPr>
        <p:spPr>
          <a:xfrm>
            <a:off x="1070919" y="1021492"/>
            <a:ext cx="9234616" cy="3139321"/>
          </a:xfrm>
          <a:prstGeom prst="rect">
            <a:avLst/>
          </a:prstGeom>
          <a:noFill/>
        </p:spPr>
        <p:txBody>
          <a:bodyPr wrap="square" rtlCol="0">
            <a:spAutoFit/>
          </a:bodyPr>
          <a:lstStyle/>
          <a:p>
            <a:r>
              <a:rPr lang="tr-TR" b="1" dirty="0" smtClean="0">
                <a:solidFill>
                  <a:schemeClr val="accent6">
                    <a:lumMod val="75000"/>
                  </a:schemeClr>
                </a:solidFill>
              </a:rPr>
              <a:t>‘Saklama süreleri’ </a:t>
            </a:r>
            <a:r>
              <a:rPr lang="tr-TR" b="1" dirty="0" smtClean="0">
                <a:solidFill>
                  <a:schemeClr val="bg1"/>
                </a:solidFill>
              </a:rPr>
              <a:t>terimi bir belgenin yasalar tarafından belirlenen elde tutulma zamanını ifade eder. Yükseköğretim Kurumları Saklama Süreli Standart Dosya Planının  100-599 aralığında yer alan konu/fonksiyonlar için belirtilen saklama süreleri, kati saklama süreleridir. </a:t>
            </a:r>
          </a:p>
          <a:p>
            <a:r>
              <a:rPr lang="tr-TR" b="1" dirty="0" smtClean="0">
                <a:solidFill>
                  <a:schemeClr val="bg1"/>
                </a:solidFill>
              </a:rPr>
              <a:t>Bir birim elindeki belge serilerini en az, planda belirtilen saklama süresi kadar elde tutmalıdır.</a:t>
            </a:r>
          </a:p>
          <a:p>
            <a:endParaRPr lang="tr-TR" b="1" dirty="0">
              <a:solidFill>
                <a:schemeClr val="bg1"/>
              </a:solidFill>
            </a:endParaRPr>
          </a:p>
          <a:p>
            <a:r>
              <a:rPr lang="tr-TR" b="1" u="sng" dirty="0" smtClean="0">
                <a:solidFill>
                  <a:schemeClr val="bg1"/>
                </a:solidFill>
              </a:rPr>
              <a:t>ÖRNEK</a:t>
            </a:r>
          </a:p>
          <a:p>
            <a:endParaRPr lang="tr-TR" b="1" u="sng" dirty="0">
              <a:solidFill>
                <a:schemeClr val="bg1"/>
              </a:solidFill>
            </a:endParaRPr>
          </a:p>
          <a:p>
            <a:endParaRPr lang="tr-TR" b="1" u="sng" dirty="0" smtClean="0">
              <a:solidFill>
                <a:schemeClr val="bg1"/>
              </a:solidFill>
            </a:endParaRPr>
          </a:p>
          <a:p>
            <a:endParaRPr lang="tr-TR" b="1" dirty="0" smtClean="0">
              <a:solidFill>
                <a:schemeClr val="bg1"/>
              </a:solidFill>
            </a:endParaRPr>
          </a:p>
        </p:txBody>
      </p:sp>
      <p:pic>
        <p:nvPicPr>
          <p:cNvPr id="6" name="Resim 5"/>
          <p:cNvPicPr>
            <a:picLocks noChangeAspect="1"/>
          </p:cNvPicPr>
          <p:nvPr/>
        </p:nvPicPr>
        <p:blipFill>
          <a:blip r:embed="rId2"/>
          <a:stretch>
            <a:fillRect/>
          </a:stretch>
        </p:blipFill>
        <p:spPr>
          <a:xfrm>
            <a:off x="2474441" y="2831505"/>
            <a:ext cx="7130878" cy="3890570"/>
          </a:xfrm>
          <a:prstGeom prst="rect">
            <a:avLst/>
          </a:prstGeom>
        </p:spPr>
      </p:pic>
    </p:spTree>
    <p:extLst>
      <p:ext uri="{BB962C8B-B14F-4D97-AF65-F5344CB8AC3E}">
        <p14:creationId xmlns:p14="http://schemas.microsoft.com/office/powerpoint/2010/main" val="2370164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9002" y="441252"/>
            <a:ext cx="10118468" cy="5459818"/>
          </a:xfrm>
        </p:spPr>
        <p:txBody>
          <a:bodyPr>
            <a:normAutofit/>
          </a:bodyPr>
          <a:lstStyle/>
          <a:p>
            <a:pPr marL="0" indent="0">
              <a:buNone/>
            </a:pPr>
            <a:r>
              <a:rPr lang="tr-TR" b="1" dirty="0">
                <a:solidFill>
                  <a:schemeClr val="bg1"/>
                </a:solidFill>
              </a:rPr>
              <a:t>Saklama süreleri genellikle takvim yılı esasına göre başlar. Saklama süresi, belge serisinin işlemi tamamlandıktan sonra eklenerek hesaplanması gereken yıldır</a:t>
            </a:r>
            <a:r>
              <a:rPr lang="tr-TR" b="1" dirty="0" smtClean="0">
                <a:solidFill>
                  <a:schemeClr val="bg1"/>
                </a:solidFill>
              </a:rPr>
              <a:t>.</a:t>
            </a:r>
          </a:p>
          <a:p>
            <a:pPr marL="0" indent="0">
              <a:buNone/>
            </a:pPr>
            <a:endParaRPr lang="tr-TR" b="1" u="sng" dirty="0" smtClean="0">
              <a:solidFill>
                <a:schemeClr val="bg1"/>
              </a:solidFill>
            </a:endParaRPr>
          </a:p>
          <a:p>
            <a:pPr marL="0" indent="0">
              <a:buNone/>
            </a:pPr>
            <a:endParaRPr lang="tr-TR" b="1" u="sng" dirty="0">
              <a:solidFill>
                <a:schemeClr val="bg1"/>
              </a:solidFill>
            </a:endParaRPr>
          </a:p>
          <a:p>
            <a:pPr marL="0" indent="0">
              <a:buNone/>
            </a:pPr>
            <a:r>
              <a:rPr lang="tr-TR" b="1" u="sng" dirty="0" smtClean="0">
                <a:solidFill>
                  <a:schemeClr val="bg1"/>
                </a:solidFill>
              </a:rPr>
              <a:t>ÖRNEĞİN</a:t>
            </a:r>
            <a:endParaRPr lang="tr-TR" b="1" u="sng" dirty="0" smtClean="0">
              <a:solidFill>
                <a:schemeClr val="bg1"/>
              </a:solidFill>
            </a:endParaRPr>
          </a:p>
          <a:p>
            <a:pPr marL="0" indent="0">
              <a:buNone/>
            </a:pPr>
            <a:r>
              <a:rPr lang="tr-TR" b="1" dirty="0" smtClean="0">
                <a:solidFill>
                  <a:schemeClr val="bg1"/>
                </a:solidFill>
              </a:rPr>
              <a:t>ÖĞRENCİ KAYIT TARİHİ 2010</a:t>
            </a:r>
          </a:p>
          <a:p>
            <a:pPr marL="0" indent="0">
              <a:buNone/>
            </a:pPr>
            <a:r>
              <a:rPr lang="tr-TR" b="1" dirty="0" smtClean="0">
                <a:solidFill>
                  <a:schemeClr val="bg1"/>
                </a:solidFill>
              </a:rPr>
              <a:t>MEZUNİYET TARİHİ 2016</a:t>
            </a:r>
          </a:p>
          <a:p>
            <a:pPr marL="0" indent="0">
              <a:buNone/>
            </a:pPr>
            <a:r>
              <a:rPr lang="tr-TR" b="1" dirty="0" smtClean="0">
                <a:solidFill>
                  <a:schemeClr val="bg1"/>
                </a:solidFill>
              </a:rPr>
              <a:t>ÖĞRENCİ DOSYASININ BİRİMDE SAKLANMA SÜRESİ 5 YIL</a:t>
            </a:r>
          </a:p>
          <a:p>
            <a:pPr marL="0" indent="0">
              <a:buNone/>
            </a:pPr>
            <a:r>
              <a:rPr lang="tr-TR" b="1" dirty="0" smtClean="0">
                <a:solidFill>
                  <a:schemeClr val="bg1"/>
                </a:solidFill>
              </a:rPr>
              <a:t>2016+5 =2021’E KADAR BİRİM ARŞİVİNDE</a:t>
            </a:r>
          </a:p>
          <a:p>
            <a:pPr marL="0" indent="0">
              <a:buNone/>
            </a:pPr>
            <a:r>
              <a:rPr lang="tr-TR" b="1" dirty="0" smtClean="0">
                <a:solidFill>
                  <a:schemeClr val="bg1"/>
                </a:solidFill>
              </a:rPr>
              <a:t>SAKLAMA KODU:  D = Devlet Arşivlerine Gönderilmez</a:t>
            </a:r>
          </a:p>
          <a:p>
            <a:pPr marL="0" indent="0">
              <a:buNone/>
            </a:pPr>
            <a:r>
              <a:rPr lang="tr-TR" b="1" dirty="0" smtClean="0">
                <a:solidFill>
                  <a:schemeClr val="bg1"/>
                </a:solidFill>
              </a:rPr>
              <a:t>Kurum arşivine devredilir mi? </a:t>
            </a:r>
            <a:r>
              <a:rPr lang="tr-TR" b="1" dirty="0" smtClean="0">
                <a:solidFill>
                  <a:schemeClr val="bg1"/>
                </a:solidFill>
              </a:rPr>
              <a:t>DEVREDİLMEZ</a:t>
            </a:r>
            <a:endParaRPr lang="tr-TR" b="1" dirty="0">
              <a:solidFill>
                <a:schemeClr val="bg1"/>
              </a:solidFill>
            </a:endParaRPr>
          </a:p>
          <a:p>
            <a:pPr marL="0" indent="0">
              <a:buNone/>
            </a:pPr>
            <a:endParaRPr lang="tr-TR" dirty="0"/>
          </a:p>
        </p:txBody>
      </p:sp>
    </p:spTree>
    <p:extLst>
      <p:ext uri="{BB962C8B-B14F-4D97-AF65-F5344CB8AC3E}">
        <p14:creationId xmlns:p14="http://schemas.microsoft.com/office/powerpoint/2010/main" val="4031459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19864" y="1169649"/>
            <a:ext cx="10175357" cy="3139321"/>
          </a:xfrm>
          <a:prstGeom prst="rect">
            <a:avLst/>
          </a:prstGeom>
        </p:spPr>
        <p:txBody>
          <a:bodyPr wrap="square">
            <a:spAutoFit/>
          </a:bodyPr>
          <a:lstStyle/>
          <a:p>
            <a:r>
              <a:rPr lang="tr-TR" b="1" dirty="0">
                <a:solidFill>
                  <a:schemeClr val="bg1"/>
                </a:solidFill>
              </a:rPr>
              <a:t>Kalıcı olarak saklama, Komisyonlarca tarihsel değere sahip olduğu belirlenen tüm belgelere uygulanır</a:t>
            </a:r>
            <a:r>
              <a:rPr lang="tr-TR" b="1" dirty="0" smtClean="0">
                <a:solidFill>
                  <a:schemeClr val="bg1"/>
                </a:solidFill>
              </a:rPr>
              <a:t>.</a:t>
            </a:r>
          </a:p>
          <a:p>
            <a:endParaRPr lang="tr-TR" b="1" dirty="0">
              <a:solidFill>
                <a:schemeClr val="bg1"/>
              </a:solidFill>
            </a:endParaRPr>
          </a:p>
          <a:p>
            <a:endParaRPr lang="tr-TR" b="1" dirty="0">
              <a:solidFill>
                <a:schemeClr val="bg1"/>
              </a:solidFill>
            </a:endParaRPr>
          </a:p>
          <a:p>
            <a:endParaRPr lang="tr-TR" b="1" dirty="0">
              <a:solidFill>
                <a:schemeClr val="bg1"/>
              </a:solidFill>
            </a:endParaRPr>
          </a:p>
          <a:p>
            <a:r>
              <a:rPr lang="tr-TR" b="1" dirty="0" smtClean="0">
                <a:solidFill>
                  <a:srgbClr val="FF0000"/>
                </a:solidFill>
              </a:rPr>
              <a:t>!!! </a:t>
            </a:r>
          </a:p>
          <a:p>
            <a:endParaRPr lang="tr-TR" b="1" dirty="0">
              <a:solidFill>
                <a:srgbClr val="FF0000"/>
              </a:solidFill>
            </a:endParaRPr>
          </a:p>
          <a:p>
            <a:r>
              <a:rPr lang="tr-TR" b="1" dirty="0" smtClean="0">
                <a:solidFill>
                  <a:schemeClr val="bg1"/>
                </a:solidFill>
              </a:rPr>
              <a:t>Planın </a:t>
            </a:r>
            <a:r>
              <a:rPr lang="tr-TR" b="1" dirty="0">
                <a:solidFill>
                  <a:schemeClr val="bg1"/>
                </a:solidFill>
              </a:rPr>
              <a:t>sadece 100-599 sayısal aralığında yer alan faaliyetlere ilişkin saklama süreleri ve saklama kodlarının belirlenmiş olması, </a:t>
            </a:r>
            <a:r>
              <a:rPr lang="tr-TR" b="1" u="sng" dirty="0" smtClean="0">
                <a:solidFill>
                  <a:schemeClr val="bg1"/>
                </a:solidFill>
              </a:rPr>
              <a:t>‘ Ortak Alanlar ’</a:t>
            </a:r>
            <a:r>
              <a:rPr lang="tr-TR" b="1" dirty="0" smtClean="0">
                <a:solidFill>
                  <a:schemeClr val="bg1"/>
                </a:solidFill>
              </a:rPr>
              <a:t> </a:t>
            </a:r>
            <a:r>
              <a:rPr lang="tr-TR" b="1" dirty="0">
                <a:solidFill>
                  <a:schemeClr val="bg1"/>
                </a:solidFill>
              </a:rPr>
              <a:t>tabir edilen 000-099 ve 600-999 sayısal aralığında tanımlanan  konulara ilişkin açılan dosyaların değerlendirme, ayıklama ve imha işlemine tabi tutulmayacağı anlamına gelmemelidir</a:t>
            </a:r>
          </a:p>
        </p:txBody>
      </p:sp>
    </p:spTree>
    <p:extLst>
      <p:ext uri="{BB962C8B-B14F-4D97-AF65-F5344CB8AC3E}">
        <p14:creationId xmlns:p14="http://schemas.microsoft.com/office/powerpoint/2010/main" val="2163889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19373" y="1082185"/>
            <a:ext cx="9267476" cy="5195050"/>
          </a:xfrm>
          <a:prstGeom prst="rect">
            <a:avLst/>
          </a:prstGeom>
        </p:spPr>
      </p:pic>
      <p:sp>
        <p:nvSpPr>
          <p:cNvPr id="5" name="Metin kutusu 4"/>
          <p:cNvSpPr txBox="1"/>
          <p:nvPr/>
        </p:nvSpPr>
        <p:spPr>
          <a:xfrm>
            <a:off x="4440195" y="444843"/>
            <a:ext cx="2875005" cy="369332"/>
          </a:xfrm>
          <a:prstGeom prst="rect">
            <a:avLst/>
          </a:prstGeom>
          <a:noFill/>
        </p:spPr>
        <p:txBody>
          <a:bodyPr wrap="square" rtlCol="0">
            <a:spAutoFit/>
          </a:bodyPr>
          <a:lstStyle/>
          <a:p>
            <a:r>
              <a:rPr lang="tr-TR" b="1" dirty="0">
                <a:solidFill>
                  <a:srgbClr val="2027B2"/>
                </a:solidFill>
              </a:rPr>
              <a:t>https://arsiv.ikcu.edu.tr/</a:t>
            </a:r>
          </a:p>
        </p:txBody>
      </p:sp>
    </p:spTree>
    <p:extLst>
      <p:ext uri="{BB962C8B-B14F-4D97-AF65-F5344CB8AC3E}">
        <p14:creationId xmlns:p14="http://schemas.microsoft.com/office/powerpoint/2010/main" val="68562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19906" y="233643"/>
            <a:ext cx="8527964" cy="6421371"/>
          </a:xfrm>
          <a:prstGeom prst="rect">
            <a:avLst/>
          </a:prstGeom>
        </p:spPr>
      </p:pic>
    </p:spTree>
    <p:extLst>
      <p:ext uri="{BB962C8B-B14F-4D97-AF65-F5344CB8AC3E}">
        <p14:creationId xmlns:p14="http://schemas.microsoft.com/office/powerpoint/2010/main" val="348446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11127" y="673186"/>
            <a:ext cx="9321629" cy="5429250"/>
          </a:xfrm>
          <a:prstGeom prst="rect">
            <a:avLst/>
          </a:prstGeom>
        </p:spPr>
      </p:pic>
    </p:spTree>
    <p:extLst>
      <p:ext uri="{BB962C8B-B14F-4D97-AF65-F5344CB8AC3E}">
        <p14:creationId xmlns:p14="http://schemas.microsoft.com/office/powerpoint/2010/main" val="2042579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34531" y="387783"/>
            <a:ext cx="9102810" cy="6094214"/>
          </a:xfrm>
          <a:prstGeom prst="rect">
            <a:avLst/>
          </a:prstGeom>
        </p:spPr>
      </p:pic>
    </p:spTree>
    <p:extLst>
      <p:ext uri="{BB962C8B-B14F-4D97-AF65-F5344CB8AC3E}">
        <p14:creationId xmlns:p14="http://schemas.microsoft.com/office/powerpoint/2010/main" val="169319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82424" y="1318954"/>
            <a:ext cx="8773684" cy="4035640"/>
          </a:xfrm>
          <a:prstGeom prst="rect">
            <a:avLst/>
          </a:prstGeom>
        </p:spPr>
      </p:pic>
    </p:spTree>
    <p:extLst>
      <p:ext uri="{BB962C8B-B14F-4D97-AF65-F5344CB8AC3E}">
        <p14:creationId xmlns:p14="http://schemas.microsoft.com/office/powerpoint/2010/main" val="3312393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5373" y="354865"/>
            <a:ext cx="11681253" cy="6186309"/>
          </a:xfrm>
          <a:prstGeom prst="rect">
            <a:avLst/>
          </a:prstGeom>
        </p:spPr>
        <p:txBody>
          <a:bodyPr wrap="square">
            <a:spAutoFit/>
          </a:bodyPr>
          <a:lstStyle/>
          <a:p>
            <a:r>
              <a:rPr lang="tr-TR" b="1" dirty="0">
                <a:solidFill>
                  <a:srgbClr val="C00000"/>
                </a:solidFill>
              </a:rPr>
              <a:t>SSDP’NİN KULLANILMASINDA DİKKAT EDİLECEK HUSUSLAR </a:t>
            </a:r>
            <a:endParaRPr lang="tr-TR" b="1" dirty="0" smtClean="0">
              <a:solidFill>
                <a:srgbClr val="C00000"/>
              </a:solidFill>
            </a:endParaRPr>
          </a:p>
          <a:p>
            <a:pPr marL="342900" indent="-342900">
              <a:buFont typeface="Wingdings" panose="05000000000000000000" pitchFamily="2" charset="2"/>
              <a:buChar char="v"/>
            </a:pPr>
            <a:r>
              <a:rPr lang="tr-TR" dirty="0" smtClean="0">
                <a:solidFill>
                  <a:schemeClr val="bg1"/>
                </a:solidFill>
              </a:rPr>
              <a:t>Plan</a:t>
            </a:r>
            <a:r>
              <a:rPr lang="tr-TR" dirty="0">
                <a:solidFill>
                  <a:schemeClr val="bg1"/>
                </a:solidFill>
              </a:rPr>
              <a:t>, Devlet Arşiv Hizmetleri Hakkında Yönetmelik Madde 6’da belirtilen özellikte ve 2008/16 sayılı Başbakanlık Genelgesi ile yürürlüğe konulan TS13298 Elektronik Belge ve Arşiv Yönetimi Standardında belirtilen yetki ve role sahip sistem ve belge yöneticileri tarafından ve birim amirlerinin denetimlerinde yürütülür. Belge yöneticilerinin rol ve yetkileri TS13298’de, mesleki bilgi ve uygulama becerileri 21.2.2020 tarihli ve 312046 (1. Mükerrer) sayılı Resmî </a:t>
            </a:r>
            <a:r>
              <a:rPr lang="tr-TR" dirty="0" err="1" smtClean="0">
                <a:solidFill>
                  <a:schemeClr val="bg1"/>
                </a:solidFill>
              </a:rPr>
              <a:t>Gazete’de</a:t>
            </a:r>
            <a:r>
              <a:rPr lang="tr-TR" dirty="0" smtClean="0">
                <a:solidFill>
                  <a:schemeClr val="bg1"/>
                </a:solidFill>
              </a:rPr>
              <a:t> </a:t>
            </a:r>
            <a:r>
              <a:rPr lang="tr-TR" dirty="0">
                <a:solidFill>
                  <a:schemeClr val="bg1"/>
                </a:solidFill>
              </a:rPr>
              <a:t>yayımlanan Ulusal Meslek Standartlarına Dair Tebliğde (No: 2020/4) belirtilmiştir. </a:t>
            </a:r>
            <a:endParaRPr lang="tr-TR" dirty="0" smtClean="0">
              <a:solidFill>
                <a:schemeClr val="bg1"/>
              </a:solidFill>
            </a:endParaRPr>
          </a:p>
          <a:p>
            <a:pPr marL="342900" indent="-342900">
              <a:buFont typeface="Wingdings" panose="05000000000000000000" pitchFamily="2" charset="2"/>
              <a:buChar char="v"/>
            </a:pPr>
            <a:r>
              <a:rPr lang="tr-TR" dirty="0" smtClean="0">
                <a:solidFill>
                  <a:schemeClr val="bg1"/>
                </a:solidFill>
              </a:rPr>
              <a:t>Plan</a:t>
            </a:r>
            <a:r>
              <a:rPr lang="tr-TR" dirty="0">
                <a:solidFill>
                  <a:schemeClr val="bg1"/>
                </a:solidFill>
              </a:rPr>
              <a:t>, belgelerin başarılı bir şekilde dosyalanması, saklaması ve tasfiye edilmesi süreçlerinde kullanılır. </a:t>
            </a:r>
            <a:endParaRPr lang="tr-TR" dirty="0" smtClean="0">
              <a:solidFill>
                <a:schemeClr val="bg1"/>
              </a:solidFill>
            </a:endParaRPr>
          </a:p>
          <a:p>
            <a:pPr marL="342900" indent="-342900">
              <a:buFont typeface="Wingdings" panose="05000000000000000000" pitchFamily="2" charset="2"/>
              <a:buChar char="v"/>
            </a:pPr>
            <a:r>
              <a:rPr lang="tr-TR" dirty="0" smtClean="0">
                <a:solidFill>
                  <a:schemeClr val="bg1"/>
                </a:solidFill>
              </a:rPr>
              <a:t>Dosya </a:t>
            </a:r>
            <a:r>
              <a:rPr lang="tr-TR" dirty="0">
                <a:solidFill>
                  <a:schemeClr val="bg1"/>
                </a:solidFill>
              </a:rPr>
              <a:t>planı kodu tercihinde ve dosyalamada öncelik asıl iş ve işlem dosyasındadır. </a:t>
            </a:r>
            <a:endParaRPr lang="tr-TR" dirty="0" smtClean="0">
              <a:solidFill>
                <a:schemeClr val="bg1"/>
              </a:solidFill>
            </a:endParaRPr>
          </a:p>
          <a:p>
            <a:pPr marL="342900" indent="-342900">
              <a:buFont typeface="Wingdings" panose="05000000000000000000" pitchFamily="2" charset="2"/>
              <a:buChar char="v"/>
            </a:pPr>
            <a:r>
              <a:rPr lang="tr-TR" dirty="0" smtClean="0">
                <a:solidFill>
                  <a:schemeClr val="bg1"/>
                </a:solidFill>
              </a:rPr>
              <a:t>Kurumda </a:t>
            </a:r>
            <a:r>
              <a:rPr lang="tr-TR" dirty="0">
                <a:solidFill>
                  <a:schemeClr val="bg1"/>
                </a:solidFill>
              </a:rPr>
              <a:t>ve/veya birimlerde, yapılan işe göre dosya planı kodlarına sınırlama getirebilir veya sık kullanılan listesi oluşturulabilir. Uzun süre kullanılmayan dosya kodları sistemde kurum geneline ve/veya birime özgü pasif hale getirilebilir. </a:t>
            </a:r>
            <a:endParaRPr lang="tr-TR" dirty="0" smtClean="0">
              <a:solidFill>
                <a:schemeClr val="bg1"/>
              </a:solidFill>
            </a:endParaRPr>
          </a:p>
          <a:p>
            <a:pPr marL="342900" indent="-342900">
              <a:buFont typeface="Wingdings" panose="05000000000000000000" pitchFamily="2" charset="2"/>
              <a:buChar char="v"/>
            </a:pPr>
            <a:r>
              <a:rPr lang="tr-TR" dirty="0" smtClean="0">
                <a:solidFill>
                  <a:schemeClr val="bg1"/>
                </a:solidFill>
              </a:rPr>
              <a:t>Belgeler</a:t>
            </a:r>
            <a:r>
              <a:rPr lang="tr-TR" dirty="0">
                <a:solidFill>
                  <a:schemeClr val="bg1"/>
                </a:solidFill>
              </a:rPr>
              <a:t>, organizasyonel ve fonksiyonel bağlamda oluşturulan dosya/klasör yapılarına göre tutulur. Plan ortak tablo olarak hazırlanıp kullanılsa dahi dosyalama, saklama ve tasfiye birim bazlı yapılır. Birim bazlı saklama planı oluşturulmadığı durumlarda tasfiye, uzun süreli saklama yapan birim görüşüne göre yapılır. </a:t>
            </a:r>
            <a:endParaRPr lang="tr-TR" dirty="0" smtClean="0">
              <a:solidFill>
                <a:schemeClr val="bg1"/>
              </a:solidFill>
            </a:endParaRPr>
          </a:p>
          <a:p>
            <a:pPr marL="342900" indent="-342900">
              <a:buFont typeface="Wingdings" panose="05000000000000000000" pitchFamily="2" charset="2"/>
              <a:buChar char="v"/>
            </a:pPr>
            <a:r>
              <a:rPr lang="tr-TR" dirty="0" smtClean="0">
                <a:solidFill>
                  <a:schemeClr val="bg1"/>
                </a:solidFill>
              </a:rPr>
              <a:t>Plan</a:t>
            </a:r>
            <a:r>
              <a:rPr lang="tr-TR" dirty="0">
                <a:solidFill>
                  <a:schemeClr val="bg1"/>
                </a:solidFill>
              </a:rPr>
              <a:t>, belgelerin dosyalanması, saklanması ve tasfiyesini kurallı olarak gerçekleşebilecek şekilde hazırlanır; uygulama aylık ve yıllık olarak kontrol edilir. Yapılan kontrollerde tespit edilen olası eksiklik ve aksaklıklar giderilmeden ve gerekli iyileştirmeler yapılmadan doğrudan tasfiye işlemi gerçekleştirilemez. </a:t>
            </a:r>
            <a:endParaRPr lang="tr-TR" dirty="0" smtClean="0">
              <a:solidFill>
                <a:schemeClr val="bg1"/>
              </a:solidFill>
            </a:endParaRPr>
          </a:p>
          <a:p>
            <a:pPr marL="342900" indent="-342900">
              <a:buFont typeface="Wingdings" panose="05000000000000000000" pitchFamily="2" charset="2"/>
              <a:buChar char="v"/>
            </a:pPr>
            <a:r>
              <a:rPr lang="tr-TR" dirty="0" smtClean="0">
                <a:solidFill>
                  <a:schemeClr val="bg1"/>
                </a:solidFill>
              </a:rPr>
              <a:t>Birimler </a:t>
            </a:r>
            <a:r>
              <a:rPr lang="tr-TR" dirty="0">
                <a:solidFill>
                  <a:schemeClr val="bg1"/>
                </a:solidFill>
              </a:rPr>
              <a:t>hangi işlerinde “Vaka Dosyası” kullanacaklarını önceden belirler, sistemde tanımlayarak güncel olarak tutarlar. </a:t>
            </a:r>
            <a:endParaRPr lang="tr-TR" dirty="0" smtClean="0">
              <a:solidFill>
                <a:schemeClr val="bg1"/>
              </a:solidFill>
            </a:endParaRPr>
          </a:p>
        </p:txBody>
      </p:sp>
    </p:spTree>
    <p:extLst>
      <p:ext uri="{BB962C8B-B14F-4D97-AF65-F5344CB8AC3E}">
        <p14:creationId xmlns:p14="http://schemas.microsoft.com/office/powerpoint/2010/main" val="257011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94486" y="1981880"/>
            <a:ext cx="9251092" cy="1384995"/>
          </a:xfrm>
          <a:prstGeom prst="rect">
            <a:avLst/>
          </a:prstGeom>
        </p:spPr>
        <p:txBody>
          <a:bodyPr wrap="square">
            <a:spAutoFit/>
          </a:bodyPr>
          <a:lstStyle/>
          <a:p>
            <a:r>
              <a:rPr lang="tr-TR" sz="2400" b="1" dirty="0" smtClean="0">
                <a:latin typeface="Times New Roman" panose="02020603050405020304" pitchFamily="18" charset="0"/>
              </a:rPr>
              <a:t>         </a:t>
            </a:r>
            <a:r>
              <a:rPr lang="tr-TR" sz="2000" b="1" dirty="0" smtClean="0">
                <a:solidFill>
                  <a:schemeClr val="bg1"/>
                </a:solidFill>
              </a:rPr>
              <a:t>Kurumların</a:t>
            </a:r>
            <a:r>
              <a:rPr lang="tr-TR" sz="2000" b="1" dirty="0">
                <a:solidFill>
                  <a:schemeClr val="bg1"/>
                </a:solidFill>
              </a:rPr>
              <a:t>, gerçek ve tüzel kişilerin gördükleri hizmetler, yaptıkları haberleşme veya işlemler neticesinde meydana gelen ve bir maksatla, belli bir sistem dahilinde saklanan doküman ve bu dokümana bakan birim veya bu dokümanların barındırıldığı yerlerdir.</a:t>
            </a:r>
            <a:endParaRPr lang="tr-TR" sz="2000" dirty="0">
              <a:solidFill>
                <a:schemeClr val="bg1"/>
              </a:solidFill>
            </a:endParaRPr>
          </a:p>
        </p:txBody>
      </p:sp>
      <p:sp>
        <p:nvSpPr>
          <p:cNvPr id="5" name="Metin kutusu 4"/>
          <p:cNvSpPr txBox="1"/>
          <p:nvPr/>
        </p:nvSpPr>
        <p:spPr>
          <a:xfrm>
            <a:off x="1194486" y="551935"/>
            <a:ext cx="4530811" cy="830997"/>
          </a:xfrm>
          <a:prstGeom prst="rect">
            <a:avLst/>
          </a:prstGeom>
          <a:noFill/>
        </p:spPr>
        <p:txBody>
          <a:bodyPr wrap="square" rtlCol="0">
            <a:spAutoFit/>
          </a:bodyPr>
          <a:lstStyle/>
          <a:p>
            <a:r>
              <a:rPr lang="tr-TR" sz="4800" b="1" dirty="0" smtClean="0">
                <a:solidFill>
                  <a:schemeClr val="accent6"/>
                </a:solidFill>
              </a:rPr>
              <a:t>ARŞİV NEDİR</a:t>
            </a:r>
            <a:r>
              <a:rPr lang="tr-TR" sz="4800" b="1" dirty="0" smtClean="0">
                <a:solidFill>
                  <a:schemeClr val="accent6"/>
                </a:solidFill>
                <a:latin typeface="Arial" panose="020B0604020202020204" pitchFamily="34" charset="0"/>
                <a:cs typeface="Arial" panose="020B0604020202020204" pitchFamily="34" charset="0"/>
              </a:rPr>
              <a:t>?</a:t>
            </a:r>
            <a:endParaRPr lang="tr-TR" sz="4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33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145059" y="819297"/>
            <a:ext cx="9144000" cy="5078313"/>
          </a:xfrm>
          <a:prstGeom prst="rect">
            <a:avLst/>
          </a:prstGeom>
        </p:spPr>
        <p:txBody>
          <a:bodyPr wrap="square">
            <a:spAutoFit/>
          </a:bodyPr>
          <a:lstStyle/>
          <a:p>
            <a:pPr marL="342900" indent="-342900">
              <a:buFont typeface="Wingdings" panose="05000000000000000000" pitchFamily="2" charset="2"/>
              <a:buChar char="v"/>
            </a:pPr>
            <a:r>
              <a:rPr lang="tr-TR" dirty="0">
                <a:solidFill>
                  <a:schemeClr val="bg1"/>
                </a:solidFill>
              </a:rPr>
              <a:t>Belgenin, vaka dosyası ile ilişkilendirilmesi durumunda Plan kodu ve vaka dosyası kodları birlikte kullanılır.</a:t>
            </a:r>
          </a:p>
          <a:p>
            <a:pPr marL="342900" indent="-342900">
              <a:buFont typeface="Wingdings" panose="05000000000000000000" pitchFamily="2" charset="2"/>
              <a:buChar char="v"/>
            </a:pPr>
            <a:r>
              <a:rPr lang="tr-TR" dirty="0">
                <a:solidFill>
                  <a:schemeClr val="bg1"/>
                </a:solidFill>
              </a:rPr>
              <a:t>Plan’da arşiv belgesi olarak tespit edilenler Devlet Arşivleri Başkanlığına transfer edilir. Arşiv belgelerinin elektronik ortamda transfer edilmesine yönelik esaslar Devlet Arşivleri Başkanlığınca belirlenir.</a:t>
            </a:r>
          </a:p>
          <a:p>
            <a:pPr marL="342900" indent="-342900">
              <a:buFont typeface="Wingdings" panose="05000000000000000000" pitchFamily="2" charset="2"/>
              <a:buChar char="v"/>
            </a:pPr>
            <a:r>
              <a:rPr lang="tr-TR" dirty="0">
                <a:solidFill>
                  <a:schemeClr val="bg1"/>
                </a:solidFill>
              </a:rPr>
              <a:t>Plan’da bölüm genelini belirten kodlar kullanılmamalıdır (Örnek: 000- Genel İşler, 600- Araştırma ve Planlama İşleri, 640- Hukuk İşleri vb.). Bölüm sonunu ifade eden “Diğer” kodları ise kontrollü olarak kullanılır ve yıl sonunda kullanım amaçlarına ve yoğunluğuna göre Plan’da revizyon yapılır. </a:t>
            </a:r>
          </a:p>
          <a:p>
            <a:pPr marL="342900" indent="-342900">
              <a:buFont typeface="Wingdings" panose="05000000000000000000" pitchFamily="2" charset="2"/>
              <a:buChar char="v"/>
            </a:pPr>
            <a:r>
              <a:rPr lang="tr-TR" dirty="0">
                <a:solidFill>
                  <a:schemeClr val="bg1"/>
                </a:solidFill>
              </a:rPr>
              <a:t>Belgelerin arşiv değerleri ve saklama sürelerini birincil (hukuki ve idari) değer olarak kurumlar; ikincil (tarihsel) değer olarak Devlet Arşivleri Başkanlığı belirler.</a:t>
            </a:r>
          </a:p>
          <a:p>
            <a:pPr marL="342900" indent="-342900">
              <a:buFont typeface="Wingdings" panose="05000000000000000000" pitchFamily="2" charset="2"/>
              <a:buChar char="v"/>
            </a:pPr>
            <a:r>
              <a:rPr lang="tr-TR" dirty="0">
                <a:solidFill>
                  <a:schemeClr val="bg1"/>
                </a:solidFill>
              </a:rPr>
              <a:t>Bir işin yürütülmesinde kullanılan, hukuki ve idari düzenlemelerle belirlenmiş belge türleri sistemde işi yürüten ve yazışmayı yapan birimlere göre tanımlanır.</a:t>
            </a:r>
          </a:p>
          <a:p>
            <a:pPr marL="342900" indent="-342900">
              <a:buFont typeface="Wingdings" panose="05000000000000000000" pitchFamily="2" charset="2"/>
              <a:buChar char="v"/>
            </a:pPr>
            <a:r>
              <a:rPr lang="tr-TR" dirty="0">
                <a:solidFill>
                  <a:schemeClr val="bg1"/>
                </a:solidFill>
              </a:rPr>
              <a:t>Kurumlar, bu Plan’a (000-099; 600-999) göre Kurumsal Alan kodlarını (100-599) değerlendirir ve gerekli düzenlemeleri yaparak Başkanlığa görüşe gönderirler.</a:t>
            </a:r>
          </a:p>
          <a:p>
            <a:pPr marL="342900" indent="-342900">
              <a:buFont typeface="Wingdings" panose="05000000000000000000" pitchFamily="2" charset="2"/>
              <a:buChar char="v"/>
            </a:pPr>
            <a:r>
              <a:rPr lang="tr-TR" dirty="0">
                <a:solidFill>
                  <a:schemeClr val="bg1"/>
                </a:solidFill>
              </a:rPr>
              <a:t>Plan’ın hazırlanması, uygulanması ve revizyonunda kullanılacak Rehberlere ve </a:t>
            </a:r>
            <a:r>
              <a:rPr lang="tr-TR" dirty="0" err="1">
                <a:solidFill>
                  <a:schemeClr val="bg1"/>
                </a:solidFill>
              </a:rPr>
              <a:t>excel</a:t>
            </a:r>
            <a:r>
              <a:rPr lang="tr-TR" dirty="0">
                <a:solidFill>
                  <a:schemeClr val="bg1"/>
                </a:solidFill>
              </a:rPr>
              <a:t> dosyalarına </a:t>
            </a:r>
            <a:r>
              <a:rPr lang="tr-TR" b="1" dirty="0">
                <a:solidFill>
                  <a:srgbClr val="00B0F0"/>
                </a:solidFill>
                <a:hlinkClick r:id="rId2"/>
              </a:rPr>
              <a:t>www.devletarsivleri.gov.tr</a:t>
            </a:r>
            <a:r>
              <a:rPr lang="tr-TR" dirty="0">
                <a:solidFill>
                  <a:schemeClr val="bg1"/>
                </a:solidFill>
                <a:hlinkClick r:id="rId2"/>
              </a:rPr>
              <a:t> </a:t>
            </a:r>
            <a:r>
              <a:rPr lang="tr-TR" dirty="0" smtClean="0">
                <a:solidFill>
                  <a:schemeClr val="bg1"/>
                </a:solidFill>
                <a:hlinkClick r:id="rId2"/>
              </a:rPr>
              <a:t> </a:t>
            </a:r>
            <a:r>
              <a:rPr lang="tr-TR" dirty="0" smtClean="0">
                <a:solidFill>
                  <a:schemeClr val="bg1"/>
                </a:solidFill>
              </a:rPr>
              <a:t>adresi </a:t>
            </a:r>
            <a:r>
              <a:rPr lang="tr-TR" dirty="0">
                <a:solidFill>
                  <a:schemeClr val="bg1"/>
                </a:solidFill>
              </a:rPr>
              <a:t>Kurumlar bölümlerinden erişilebilir.</a:t>
            </a:r>
            <a:endParaRPr lang="tr-TR" dirty="0">
              <a:solidFill>
                <a:schemeClr val="bg1"/>
              </a:solidFill>
            </a:endParaRPr>
          </a:p>
        </p:txBody>
      </p:sp>
    </p:spTree>
    <p:extLst>
      <p:ext uri="{BB962C8B-B14F-4D97-AF65-F5344CB8AC3E}">
        <p14:creationId xmlns:p14="http://schemas.microsoft.com/office/powerpoint/2010/main" val="4234092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116531" y="741145"/>
            <a:ext cx="8210349" cy="1754326"/>
          </a:xfrm>
          <a:prstGeom prst="rect">
            <a:avLst/>
          </a:prstGeom>
          <a:noFill/>
        </p:spPr>
        <p:txBody>
          <a:bodyPr wrap="square" rtlCol="0">
            <a:spAutoFit/>
          </a:bodyPr>
          <a:lstStyle/>
          <a:p>
            <a:r>
              <a:rPr lang="tr-TR" b="1" dirty="0" smtClean="0">
                <a:solidFill>
                  <a:srgbClr val="C00000"/>
                </a:solidFill>
              </a:rPr>
              <a:t>KAYNAK:</a:t>
            </a:r>
          </a:p>
          <a:p>
            <a:endParaRPr lang="tr-TR" b="1" dirty="0" smtClean="0">
              <a:solidFill>
                <a:srgbClr val="C00000"/>
              </a:solidFill>
            </a:endParaRPr>
          </a:p>
          <a:p>
            <a:endParaRPr lang="tr-TR" dirty="0"/>
          </a:p>
          <a:p>
            <a:r>
              <a:rPr lang="tr-TR" b="1" dirty="0">
                <a:solidFill>
                  <a:schemeClr val="bg1"/>
                </a:solidFill>
              </a:rPr>
              <a:t>Devlet Arşiv Hizmetleri Hakkında Yönetmelik (RG 18/10/2019 –  30922 s.)</a:t>
            </a:r>
            <a:endParaRPr lang="tr-TR" b="1" dirty="0"/>
          </a:p>
          <a:p>
            <a:endParaRPr lang="tr-TR" b="1" dirty="0"/>
          </a:p>
          <a:p>
            <a:r>
              <a:rPr lang="tr-TR" b="1" dirty="0" smtClean="0">
                <a:solidFill>
                  <a:schemeClr val="bg1"/>
                </a:solidFill>
              </a:rPr>
              <a:t>Saklama Süreli Standart Dosya Planı, </a:t>
            </a:r>
            <a:r>
              <a:rPr lang="tr-TR" b="1" dirty="0" smtClean="0">
                <a:solidFill>
                  <a:schemeClr val="bg1"/>
                </a:solidFill>
              </a:rPr>
              <a:t>Ekim,2023/ANKARA</a:t>
            </a:r>
            <a:endParaRPr lang="tr-TR" b="1" dirty="0">
              <a:solidFill>
                <a:schemeClr val="bg1"/>
              </a:solidFill>
            </a:endParaRPr>
          </a:p>
        </p:txBody>
      </p:sp>
    </p:spTree>
    <p:extLst>
      <p:ext uri="{BB962C8B-B14F-4D97-AF65-F5344CB8AC3E}">
        <p14:creationId xmlns:p14="http://schemas.microsoft.com/office/powerpoint/2010/main" val="1313122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0611" y="2756814"/>
            <a:ext cx="2564745" cy="523220"/>
          </a:xfrm>
          <a:prstGeom prst="rect">
            <a:avLst/>
          </a:prstGeom>
          <a:noFill/>
        </p:spPr>
        <p:txBody>
          <a:bodyPr wrap="square" rtlCol="0">
            <a:spAutoFit/>
          </a:bodyPr>
          <a:lstStyle/>
          <a:p>
            <a:r>
              <a:rPr lang="tr-TR" sz="2800" b="1" dirty="0" smtClean="0">
                <a:solidFill>
                  <a:srgbClr val="002060"/>
                </a:solidFill>
              </a:rPr>
              <a:t>TEŞEKKÜRLER</a:t>
            </a:r>
            <a:endParaRPr lang="tr-TR" sz="2800" b="1" dirty="0">
              <a:solidFill>
                <a:srgbClr val="002060"/>
              </a:solidFill>
            </a:endParaRPr>
          </a:p>
        </p:txBody>
      </p:sp>
      <p:sp>
        <p:nvSpPr>
          <p:cNvPr id="5" name="Metin kutusu 4"/>
          <p:cNvSpPr txBox="1"/>
          <p:nvPr/>
        </p:nvSpPr>
        <p:spPr>
          <a:xfrm>
            <a:off x="4570611" y="5792224"/>
            <a:ext cx="5225567" cy="584775"/>
          </a:xfrm>
          <a:prstGeom prst="rect">
            <a:avLst/>
          </a:prstGeom>
          <a:noFill/>
        </p:spPr>
        <p:txBody>
          <a:bodyPr wrap="square" rtlCol="0">
            <a:spAutoFit/>
          </a:bodyPr>
          <a:lstStyle/>
          <a:p>
            <a:r>
              <a:rPr lang="tr-TR" b="1" dirty="0" smtClean="0">
                <a:solidFill>
                  <a:srgbClr val="002060"/>
                </a:solidFill>
              </a:rPr>
              <a:t>Filiz </a:t>
            </a:r>
            <a:r>
              <a:rPr lang="tr-TR" b="1" dirty="0" smtClean="0">
                <a:solidFill>
                  <a:srgbClr val="002060"/>
                </a:solidFill>
              </a:rPr>
              <a:t>AÇAR  </a:t>
            </a:r>
            <a:endParaRPr lang="tr-TR" b="1" dirty="0" smtClean="0">
              <a:solidFill>
                <a:srgbClr val="002060"/>
              </a:solidFill>
            </a:endParaRPr>
          </a:p>
          <a:p>
            <a:r>
              <a:rPr lang="tr-TR" sz="1400" dirty="0" smtClean="0">
                <a:solidFill>
                  <a:srgbClr val="002060"/>
                </a:solidFill>
              </a:rPr>
              <a:t>dahili:</a:t>
            </a:r>
            <a:r>
              <a:rPr lang="tr-TR" sz="1400" dirty="0" smtClean="0"/>
              <a:t>      </a:t>
            </a:r>
            <a:r>
              <a:rPr lang="tr-TR" sz="1400" dirty="0" smtClean="0">
                <a:solidFill>
                  <a:schemeClr val="bg1"/>
                </a:solidFill>
              </a:rPr>
              <a:t>1261</a:t>
            </a:r>
            <a:r>
              <a:rPr lang="tr-TR" sz="1400" dirty="0">
                <a:solidFill>
                  <a:schemeClr val="bg1"/>
                </a:solidFill>
              </a:rPr>
              <a:t> </a:t>
            </a:r>
            <a:r>
              <a:rPr lang="tr-TR" sz="1400" dirty="0" smtClean="0">
                <a:solidFill>
                  <a:schemeClr val="bg1"/>
                </a:solidFill>
              </a:rPr>
              <a:t>  </a:t>
            </a:r>
            <a:r>
              <a:rPr lang="tr-TR" sz="1400" dirty="0" smtClean="0">
                <a:solidFill>
                  <a:srgbClr val="002060"/>
                </a:solidFill>
              </a:rPr>
              <a:t>e-posta</a:t>
            </a:r>
            <a:r>
              <a:rPr lang="tr-TR" sz="1400" dirty="0" smtClean="0">
                <a:solidFill>
                  <a:srgbClr val="002060"/>
                </a:solidFill>
              </a:rPr>
              <a:t>:</a:t>
            </a:r>
            <a:r>
              <a:rPr lang="tr-TR" sz="1400" dirty="0" smtClean="0"/>
              <a:t> </a:t>
            </a:r>
            <a:r>
              <a:rPr lang="tr-TR" sz="1400" dirty="0" smtClean="0"/>
              <a:t> </a:t>
            </a:r>
            <a:r>
              <a:rPr lang="tr-TR" sz="1400" dirty="0" smtClean="0">
                <a:solidFill>
                  <a:srgbClr val="2027B2"/>
                </a:solidFill>
                <a:hlinkClick r:id="rId2"/>
              </a:rPr>
              <a:t>filiz.acar@ikc.edu.tr</a:t>
            </a:r>
            <a:r>
              <a:rPr lang="tr-TR" sz="1400" dirty="0" smtClean="0">
                <a:solidFill>
                  <a:srgbClr val="2027B2"/>
                </a:solidFill>
              </a:rPr>
              <a:t> </a:t>
            </a:r>
            <a:endParaRPr lang="tr-TR" sz="1400" dirty="0" smtClean="0">
              <a:solidFill>
                <a:srgbClr val="2027B2"/>
              </a:solidFill>
            </a:endParaRPr>
          </a:p>
        </p:txBody>
      </p:sp>
      <p:sp>
        <p:nvSpPr>
          <p:cNvPr id="2" name="Dikdörtgen 1"/>
          <p:cNvSpPr/>
          <p:nvPr/>
        </p:nvSpPr>
        <p:spPr>
          <a:xfrm>
            <a:off x="3344563" y="2033372"/>
            <a:ext cx="5593491" cy="523220"/>
          </a:xfrm>
          <a:prstGeom prst="rect">
            <a:avLst/>
          </a:prstGeom>
        </p:spPr>
        <p:txBody>
          <a:bodyPr wrap="square">
            <a:spAutoFit/>
          </a:bodyPr>
          <a:lstStyle/>
          <a:p>
            <a:r>
              <a:rPr lang="tr-TR" sz="2800" b="1" dirty="0">
                <a:solidFill>
                  <a:srgbClr val="C00000"/>
                </a:solidFill>
              </a:rPr>
              <a:t>KURUM ARŞİV MÜDÜRLÜĞÜ</a:t>
            </a:r>
          </a:p>
        </p:txBody>
      </p:sp>
    </p:spTree>
    <p:extLst>
      <p:ext uri="{BB962C8B-B14F-4D97-AF65-F5344CB8AC3E}">
        <p14:creationId xmlns:p14="http://schemas.microsoft.com/office/powerpoint/2010/main" val="331503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289529" y="428588"/>
            <a:ext cx="9642082" cy="924475"/>
          </a:xfrm>
        </p:spPr>
        <p:txBody>
          <a:bodyPr>
            <a:noAutofit/>
          </a:bodyPr>
          <a:lstStyle/>
          <a:p>
            <a:r>
              <a:rPr lang="tr-TR" sz="4800" b="1" dirty="0" smtClean="0">
                <a:solidFill>
                  <a:schemeClr val="accent6"/>
                </a:solidFill>
              </a:rPr>
              <a:t>ARŞİV MALZEMELERİ NELERDİR</a:t>
            </a:r>
            <a:r>
              <a:rPr lang="tr-TR" sz="4800" b="1" dirty="0" smtClean="0">
                <a:solidFill>
                  <a:schemeClr val="accent6"/>
                </a:solidFill>
                <a:latin typeface="Arial" panose="020B0604020202020204" pitchFamily="34" charset="0"/>
                <a:cs typeface="Arial" panose="020B0604020202020204" pitchFamily="34" charset="0"/>
              </a:rPr>
              <a:t>?</a:t>
            </a:r>
            <a:endParaRPr lang="tr-TR" sz="4800" b="1" dirty="0">
              <a:solidFill>
                <a:schemeClr val="accent6"/>
              </a:solidFill>
              <a:latin typeface="Arial" panose="020B0604020202020204" pitchFamily="34" charset="0"/>
              <a:cs typeface="Arial" panose="020B0604020202020204" pitchFamily="34" charset="0"/>
            </a:endParaRPr>
          </a:p>
        </p:txBody>
      </p:sp>
      <p:sp>
        <p:nvSpPr>
          <p:cNvPr id="5" name="İçerik Yer Tutucusu 2"/>
          <p:cNvSpPr>
            <a:spLocks noGrp="1"/>
          </p:cNvSpPr>
          <p:nvPr>
            <p:ph idx="1"/>
          </p:nvPr>
        </p:nvSpPr>
        <p:spPr>
          <a:xfrm>
            <a:off x="1091821" y="1609653"/>
            <a:ext cx="9180762" cy="4051437"/>
          </a:xfrm>
        </p:spPr>
        <p:txBody>
          <a:bodyPr/>
          <a:lstStyle/>
          <a:p>
            <a:pPr marL="0" indent="0">
              <a:buNone/>
            </a:pPr>
            <a:r>
              <a:rPr lang="tr-TR" b="1" dirty="0" smtClean="0">
                <a:solidFill>
                  <a:schemeClr val="bg1"/>
                </a:solidFill>
              </a:rPr>
              <a:t>1- Türk Devlet ve millet hayatını ilgilendiren,</a:t>
            </a:r>
          </a:p>
          <a:p>
            <a:pPr marL="0" indent="0">
              <a:buNone/>
            </a:pPr>
            <a:r>
              <a:rPr lang="tr-TR" b="1" dirty="0" smtClean="0">
                <a:solidFill>
                  <a:schemeClr val="bg1"/>
                </a:solidFill>
              </a:rPr>
              <a:t>2- En son işlem tarihi üzerinden otuz yıl geçmiş veya üzerinden on beş yıl geçtikten sonra kesin sonuca bağlanmış,</a:t>
            </a:r>
          </a:p>
          <a:p>
            <a:pPr marL="0" indent="0">
              <a:buNone/>
            </a:pPr>
            <a:r>
              <a:rPr lang="tr-TR" b="1" dirty="0" smtClean="0">
                <a:solidFill>
                  <a:schemeClr val="bg1"/>
                </a:solidFill>
              </a:rPr>
              <a:t>3- Kurumların işlemleri sonucunda teşekkül etmiş ve onlar tarafından muhafazası gereken,</a:t>
            </a:r>
          </a:p>
          <a:p>
            <a:pPr marL="0" indent="0">
              <a:buNone/>
            </a:pPr>
            <a:r>
              <a:rPr lang="tr-TR" b="1" dirty="0" smtClean="0">
                <a:solidFill>
                  <a:schemeClr val="bg1"/>
                </a:solidFill>
              </a:rPr>
              <a:t>4- Türk </a:t>
            </a:r>
            <a:r>
              <a:rPr lang="tr-TR" b="1" dirty="0">
                <a:solidFill>
                  <a:schemeClr val="bg1"/>
                </a:solidFill>
              </a:rPr>
              <a:t>milletinin geleceğine tarihi, siyasi, sosyal</a:t>
            </a:r>
            <a:r>
              <a:rPr lang="tr-TR" b="1" dirty="0" smtClean="0">
                <a:solidFill>
                  <a:schemeClr val="bg1"/>
                </a:solidFill>
              </a:rPr>
              <a:t>, kültürel</a:t>
            </a:r>
            <a:r>
              <a:rPr lang="tr-TR" b="1" dirty="0">
                <a:solidFill>
                  <a:schemeClr val="bg1"/>
                </a:solidFill>
              </a:rPr>
              <a:t>, hukuki ve teknik değer olarak intikal etmesi gereken,</a:t>
            </a:r>
          </a:p>
          <a:p>
            <a:pPr marL="0" indent="0">
              <a:buNone/>
            </a:pPr>
            <a:r>
              <a:rPr lang="tr-TR" b="1" dirty="0" smtClean="0">
                <a:solidFill>
                  <a:schemeClr val="bg1"/>
                </a:solidFill>
              </a:rPr>
              <a:t>5- Devlet </a:t>
            </a:r>
            <a:r>
              <a:rPr lang="tr-TR" b="1" dirty="0">
                <a:solidFill>
                  <a:schemeClr val="bg1"/>
                </a:solidFill>
              </a:rPr>
              <a:t>hakları ile milletlerarası hakları belgelemeye korumaya,</a:t>
            </a:r>
          </a:p>
          <a:p>
            <a:endParaRPr lang="tr-TR" dirty="0" smtClean="0"/>
          </a:p>
        </p:txBody>
      </p:sp>
    </p:spTree>
    <p:extLst>
      <p:ext uri="{BB962C8B-B14F-4D97-AF65-F5344CB8AC3E}">
        <p14:creationId xmlns:p14="http://schemas.microsoft.com/office/powerpoint/2010/main" val="2032433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009442" y="1807361"/>
            <a:ext cx="9213714" cy="3349525"/>
          </a:xfrm>
        </p:spPr>
        <p:txBody>
          <a:bodyPr/>
          <a:lstStyle/>
          <a:p>
            <a:pPr marL="0" indent="0">
              <a:buNone/>
            </a:pPr>
            <a:r>
              <a:rPr lang="tr-TR" b="1" dirty="0" smtClean="0">
                <a:solidFill>
                  <a:schemeClr val="bg1"/>
                </a:solidFill>
              </a:rPr>
              <a:t>6- Tarihi, hukuki, idari, askeri, iktisadi, dini, ilmi, edebi, estetik, kültürel, biyografik, jeneolojik ve teknik herhangi bir konuyu aydınlatmaya düzenlemeye tespite yarayan,</a:t>
            </a:r>
          </a:p>
          <a:p>
            <a:pPr marL="0" indent="0">
              <a:buNone/>
            </a:pPr>
            <a:r>
              <a:rPr lang="tr-TR" b="1" dirty="0" smtClean="0">
                <a:solidFill>
                  <a:schemeClr val="bg1"/>
                </a:solidFill>
              </a:rPr>
              <a:t>7- Ayrıca ait olduğu devrin ahlak, örf ve adetlerini veya çeşitli özelliklerini belirten,</a:t>
            </a:r>
          </a:p>
          <a:p>
            <a:pPr marL="0" indent="0">
              <a:buNone/>
            </a:pPr>
            <a:r>
              <a:rPr lang="tr-TR" b="1" dirty="0" smtClean="0">
                <a:solidFill>
                  <a:schemeClr val="bg1"/>
                </a:solidFill>
              </a:rPr>
              <a:t>8- Her türlü yazılı evrak, defter, resim, plan, harita proje, mühür, damga, fotoğraf, film, ses ve görüntü bandı, baskı ve benzeri belgeleri ve malzeme.</a:t>
            </a:r>
            <a:endParaRPr lang="tr-TR" b="1" dirty="0">
              <a:solidFill>
                <a:schemeClr val="bg1"/>
              </a:solidFill>
            </a:endParaRPr>
          </a:p>
        </p:txBody>
      </p:sp>
      <p:sp>
        <p:nvSpPr>
          <p:cNvPr id="5" name="Başlık 1"/>
          <p:cNvSpPr>
            <a:spLocks noGrp="1"/>
          </p:cNvSpPr>
          <p:nvPr>
            <p:ph type="title"/>
          </p:nvPr>
        </p:nvSpPr>
        <p:spPr>
          <a:xfrm>
            <a:off x="1009442" y="675724"/>
            <a:ext cx="9510277" cy="924475"/>
          </a:xfrm>
        </p:spPr>
        <p:txBody>
          <a:bodyPr>
            <a:noAutofit/>
          </a:bodyPr>
          <a:lstStyle/>
          <a:p>
            <a:r>
              <a:rPr lang="tr-TR" sz="4800" b="1" dirty="0" smtClean="0">
                <a:solidFill>
                  <a:schemeClr val="accent6"/>
                </a:solidFill>
              </a:rPr>
              <a:t>ARŞİV </a:t>
            </a:r>
            <a:r>
              <a:rPr lang="tr-TR" sz="4800" b="1" dirty="0">
                <a:solidFill>
                  <a:schemeClr val="accent6"/>
                </a:solidFill>
              </a:rPr>
              <a:t>MALZEMELERİ NELERDİR</a:t>
            </a:r>
            <a:r>
              <a:rPr lang="tr-TR" sz="4800" b="1" dirty="0">
                <a:solidFill>
                  <a:schemeClr val="accent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9378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191655" y="479340"/>
            <a:ext cx="8963025" cy="5262979"/>
          </a:xfrm>
          <a:prstGeom prst="rect">
            <a:avLst/>
          </a:prstGeom>
          <a:noFill/>
        </p:spPr>
        <p:txBody>
          <a:bodyPr wrap="square" rtlCol="0">
            <a:spAutoFit/>
          </a:bodyPr>
          <a:lstStyle/>
          <a:p>
            <a:r>
              <a:rPr lang="tr-TR" sz="4800" b="1" dirty="0" smtClean="0">
                <a:solidFill>
                  <a:schemeClr val="accent6">
                    <a:lumMod val="75000"/>
                  </a:schemeClr>
                </a:solidFill>
              </a:rPr>
              <a:t>MEVZUAT</a:t>
            </a:r>
          </a:p>
          <a:p>
            <a:endParaRPr lang="tr-TR" dirty="0"/>
          </a:p>
          <a:p>
            <a:r>
              <a:rPr lang="tr-TR" b="1" dirty="0" smtClean="0">
                <a:solidFill>
                  <a:schemeClr val="bg1"/>
                </a:solidFill>
              </a:rPr>
              <a:t>Arşivlerin oluşumu ile ilgili olarak yürürlükte olan mevzuat:</a:t>
            </a:r>
          </a:p>
          <a:p>
            <a:endParaRPr lang="tr-TR" b="1" dirty="0">
              <a:solidFill>
                <a:schemeClr val="bg1"/>
              </a:solidFill>
            </a:endParaRPr>
          </a:p>
          <a:p>
            <a:r>
              <a:rPr lang="tr-TR" b="1" dirty="0" smtClean="0">
                <a:solidFill>
                  <a:schemeClr val="bg1"/>
                </a:solidFill>
              </a:rPr>
              <a:t>1- 3473 sayılı Muhafazasını Lüzum Kalmayan Evrak ve Malzemenin Yok Edilmesi Hakkında KHK’nin Değiştirilerek </a:t>
            </a:r>
            <a:r>
              <a:rPr lang="tr-TR" b="1" dirty="0">
                <a:solidFill>
                  <a:schemeClr val="bg1"/>
                </a:solidFill>
              </a:rPr>
              <a:t>K</a:t>
            </a:r>
            <a:r>
              <a:rPr lang="tr-TR" b="1" dirty="0" smtClean="0">
                <a:solidFill>
                  <a:schemeClr val="bg1"/>
                </a:solidFill>
              </a:rPr>
              <a:t>abulü </a:t>
            </a:r>
            <a:r>
              <a:rPr lang="tr-TR" b="1" dirty="0">
                <a:solidFill>
                  <a:schemeClr val="bg1"/>
                </a:solidFill>
              </a:rPr>
              <a:t>H</a:t>
            </a:r>
            <a:r>
              <a:rPr lang="tr-TR" b="1" dirty="0" smtClean="0">
                <a:solidFill>
                  <a:schemeClr val="bg1"/>
                </a:solidFill>
              </a:rPr>
              <a:t>akkında Kanun (28/09/1988)</a:t>
            </a:r>
          </a:p>
          <a:p>
            <a:endParaRPr lang="tr-TR" b="1" dirty="0" smtClean="0">
              <a:solidFill>
                <a:schemeClr val="bg1"/>
              </a:solidFill>
            </a:endParaRPr>
          </a:p>
          <a:p>
            <a:r>
              <a:rPr lang="tr-TR" b="1" dirty="0" smtClean="0">
                <a:solidFill>
                  <a:schemeClr val="bg1"/>
                </a:solidFill>
              </a:rPr>
              <a:t>2- Devlet Arşiv Hizmetleri Hakkında Yönetmelik </a:t>
            </a:r>
            <a:r>
              <a:rPr lang="tr-TR" b="1" dirty="0" smtClean="0">
                <a:solidFill>
                  <a:schemeClr val="bg1"/>
                </a:solidFill>
              </a:rPr>
              <a:t>(RG 18/10/2019 </a:t>
            </a:r>
            <a:r>
              <a:rPr lang="tr-TR" b="1" dirty="0" smtClean="0">
                <a:solidFill>
                  <a:schemeClr val="bg1"/>
                </a:solidFill>
              </a:rPr>
              <a:t>– </a:t>
            </a:r>
            <a:r>
              <a:rPr lang="tr-TR" b="1" dirty="0" smtClean="0">
                <a:solidFill>
                  <a:schemeClr val="bg1"/>
                </a:solidFill>
              </a:rPr>
              <a:t> 30922 </a:t>
            </a:r>
            <a:r>
              <a:rPr lang="tr-TR" b="1" dirty="0" smtClean="0">
                <a:solidFill>
                  <a:schemeClr val="bg1"/>
                </a:solidFill>
              </a:rPr>
              <a:t>s.)</a:t>
            </a:r>
          </a:p>
          <a:p>
            <a:endParaRPr lang="tr-TR" b="1" dirty="0">
              <a:solidFill>
                <a:schemeClr val="bg1"/>
              </a:solidFill>
            </a:endParaRPr>
          </a:p>
          <a:p>
            <a:r>
              <a:rPr lang="tr-TR" b="1" dirty="0" smtClean="0">
                <a:solidFill>
                  <a:schemeClr val="bg1"/>
                </a:solidFill>
              </a:rPr>
              <a:t>3- Resmi Yazışmalarda Uygulanacak Usul ve Esaslar Hakkında Yönetmelik </a:t>
            </a:r>
            <a:r>
              <a:rPr lang="tr-TR" b="1" dirty="0" smtClean="0">
                <a:solidFill>
                  <a:schemeClr val="bg1"/>
                </a:solidFill>
              </a:rPr>
              <a:t>(RG 10/06/2020 </a:t>
            </a:r>
            <a:r>
              <a:rPr lang="tr-TR" b="1" dirty="0" smtClean="0">
                <a:solidFill>
                  <a:schemeClr val="bg1"/>
                </a:solidFill>
              </a:rPr>
              <a:t>– </a:t>
            </a:r>
            <a:r>
              <a:rPr lang="tr-TR" b="1" dirty="0" smtClean="0">
                <a:solidFill>
                  <a:schemeClr val="bg1"/>
                </a:solidFill>
              </a:rPr>
              <a:t>31151 </a:t>
            </a:r>
            <a:r>
              <a:rPr lang="tr-TR" b="1" dirty="0" smtClean="0">
                <a:solidFill>
                  <a:schemeClr val="bg1"/>
                </a:solidFill>
              </a:rPr>
              <a:t>s.)</a:t>
            </a:r>
          </a:p>
          <a:p>
            <a:endParaRPr lang="tr-TR" b="1" dirty="0">
              <a:solidFill>
                <a:schemeClr val="bg1"/>
              </a:solidFill>
            </a:endParaRPr>
          </a:p>
          <a:p>
            <a:r>
              <a:rPr lang="tr-TR" b="1" dirty="0" smtClean="0">
                <a:solidFill>
                  <a:schemeClr val="bg1"/>
                </a:solidFill>
              </a:rPr>
              <a:t>4- Standart Dosya Planı Genelgesi (25/03/2005 - 2005/7 s.)</a:t>
            </a:r>
          </a:p>
          <a:p>
            <a:endParaRPr lang="tr-TR" b="1" dirty="0">
              <a:solidFill>
                <a:schemeClr val="bg1"/>
              </a:solidFill>
            </a:endParaRPr>
          </a:p>
          <a:p>
            <a:r>
              <a:rPr lang="tr-TR" b="1" dirty="0" smtClean="0">
                <a:solidFill>
                  <a:schemeClr val="bg1"/>
                </a:solidFill>
              </a:rPr>
              <a:t>5- Yükseköğretim Üst Kuruluşları ve Yükseköğretim Kurumları Saklama Süreli Standart Dosya Planı (Aralık 2017/Ankara; Ortak Alanlar, Revizyon 2011)</a:t>
            </a:r>
          </a:p>
          <a:p>
            <a:endParaRPr lang="tr-TR" dirty="0">
              <a:solidFill>
                <a:schemeClr val="bg1"/>
              </a:solidFill>
            </a:endParaRPr>
          </a:p>
        </p:txBody>
      </p:sp>
    </p:spTree>
    <p:extLst>
      <p:ext uri="{BB962C8B-B14F-4D97-AF65-F5344CB8AC3E}">
        <p14:creationId xmlns:p14="http://schemas.microsoft.com/office/powerpoint/2010/main" val="189524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89902" y="832022"/>
            <a:ext cx="8567352" cy="3539430"/>
          </a:xfrm>
          <a:prstGeom prst="rect">
            <a:avLst/>
          </a:prstGeom>
          <a:noFill/>
        </p:spPr>
        <p:txBody>
          <a:bodyPr wrap="square" rtlCol="0">
            <a:spAutoFit/>
          </a:bodyPr>
          <a:lstStyle/>
          <a:p>
            <a:r>
              <a:rPr lang="tr-TR" sz="4800" b="1" dirty="0" smtClean="0">
                <a:solidFill>
                  <a:srgbClr val="C00000"/>
                </a:solidFill>
              </a:rPr>
              <a:t>NEDEN BURADAYIZ?</a:t>
            </a:r>
            <a:r>
              <a:rPr lang="tr-TR" sz="4800" b="1" dirty="0">
                <a:solidFill>
                  <a:srgbClr val="C00000"/>
                </a:solidFill>
              </a:rPr>
              <a:t> </a:t>
            </a:r>
            <a:endParaRPr lang="tr-TR" sz="4800" b="1" dirty="0" smtClean="0">
              <a:solidFill>
                <a:srgbClr val="C00000"/>
              </a:solidFill>
            </a:endParaRPr>
          </a:p>
          <a:p>
            <a:endParaRPr lang="tr-TR" sz="4800" b="1" dirty="0" smtClean="0"/>
          </a:p>
          <a:p>
            <a:r>
              <a:rPr lang="tr-TR" sz="2000" b="1" dirty="0" smtClean="0">
                <a:solidFill>
                  <a:schemeClr val="bg1"/>
                </a:solidFill>
              </a:rPr>
              <a:t>Yükseköğretim Kurumları Saklama Süreli Standart Dosya Planına uygun şekilde dosyalanmış ve Birim Arşivinde </a:t>
            </a:r>
            <a:r>
              <a:rPr lang="tr-TR" sz="2000" b="1" dirty="0">
                <a:solidFill>
                  <a:schemeClr val="bg1"/>
                </a:solidFill>
              </a:rPr>
              <a:t>saklama süreleri </a:t>
            </a:r>
            <a:r>
              <a:rPr lang="tr-TR" sz="2000" b="1" dirty="0" smtClean="0">
                <a:solidFill>
                  <a:schemeClr val="bg1"/>
                </a:solidFill>
              </a:rPr>
              <a:t>dolan Arşiv Malzemelerinden Kurum Arşivine devredilmesi gerekenlerin tespit edilmesi.</a:t>
            </a:r>
            <a:endParaRPr lang="tr-TR" sz="2000" b="1" dirty="0">
              <a:solidFill>
                <a:schemeClr val="bg1"/>
              </a:solidFill>
            </a:endParaRPr>
          </a:p>
          <a:p>
            <a:endParaRPr lang="tr-TR" sz="4800" b="1" dirty="0" smtClean="0"/>
          </a:p>
        </p:txBody>
      </p:sp>
    </p:spTree>
    <p:extLst>
      <p:ext uri="{BB962C8B-B14F-4D97-AF65-F5344CB8AC3E}">
        <p14:creationId xmlns:p14="http://schemas.microsoft.com/office/powerpoint/2010/main" val="2737380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3812" y="735227"/>
            <a:ext cx="8534400" cy="3615267"/>
          </a:xfrm>
        </p:spPr>
        <p:txBody>
          <a:bodyPr>
            <a:normAutofit/>
          </a:bodyPr>
          <a:lstStyle/>
          <a:p>
            <a:pPr marL="0" indent="0">
              <a:buNone/>
            </a:pPr>
            <a:endParaRPr lang="tr-TR" sz="2400" b="1" dirty="0" smtClean="0"/>
          </a:p>
          <a:p>
            <a:pPr marL="0" indent="0">
              <a:buNone/>
            </a:pPr>
            <a:r>
              <a:rPr lang="tr-TR" sz="3600" b="1" dirty="0" smtClean="0">
                <a:solidFill>
                  <a:schemeClr val="accent6">
                    <a:lumMod val="75000"/>
                  </a:schemeClr>
                </a:solidFill>
              </a:rPr>
              <a:t>ÜNİVERSİTE ARŞİVLERİ</a:t>
            </a:r>
          </a:p>
          <a:p>
            <a:pPr>
              <a:buClr>
                <a:schemeClr val="bg1"/>
              </a:buClr>
              <a:buFont typeface="Wingdings" panose="05000000000000000000" pitchFamily="2" charset="2"/>
              <a:buChar char="Ø"/>
            </a:pPr>
            <a:endParaRPr lang="tr-TR" sz="2800" b="1" dirty="0" smtClean="0">
              <a:solidFill>
                <a:schemeClr val="bg1"/>
              </a:solidFill>
            </a:endParaRPr>
          </a:p>
          <a:p>
            <a:pPr>
              <a:buClr>
                <a:schemeClr val="bg1"/>
              </a:buClr>
              <a:buFont typeface="Wingdings" panose="05000000000000000000" pitchFamily="2" charset="2"/>
              <a:buChar char="Ø"/>
            </a:pPr>
            <a:r>
              <a:rPr lang="tr-TR" sz="2800" b="1" dirty="0" smtClean="0">
                <a:solidFill>
                  <a:schemeClr val="bg1"/>
                </a:solidFill>
              </a:rPr>
              <a:t>Kurum Arşivleri</a:t>
            </a:r>
          </a:p>
          <a:p>
            <a:pPr>
              <a:buClr>
                <a:schemeClr val="bg1"/>
              </a:buClr>
              <a:buFont typeface="Wingdings" panose="05000000000000000000" pitchFamily="2" charset="2"/>
              <a:buChar char="Ø"/>
            </a:pPr>
            <a:r>
              <a:rPr lang="tr-TR" sz="2800" b="1" dirty="0" smtClean="0">
                <a:solidFill>
                  <a:schemeClr val="bg1"/>
                </a:solidFill>
              </a:rPr>
              <a:t>Birim </a:t>
            </a:r>
            <a:r>
              <a:rPr lang="tr-TR" sz="2800" b="1" dirty="0" smtClean="0">
                <a:solidFill>
                  <a:schemeClr val="bg1"/>
                </a:solidFill>
              </a:rPr>
              <a:t>Arşivleri</a:t>
            </a:r>
            <a:endParaRPr lang="tr-TR" sz="2800" b="1" dirty="0" smtClean="0">
              <a:solidFill>
                <a:schemeClr val="bg1"/>
              </a:solidFill>
            </a:endParaRPr>
          </a:p>
        </p:txBody>
      </p:sp>
    </p:spTree>
    <p:extLst>
      <p:ext uri="{BB962C8B-B14F-4D97-AF65-F5344CB8AC3E}">
        <p14:creationId xmlns:p14="http://schemas.microsoft.com/office/powerpoint/2010/main" val="186669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59244" y="1013254"/>
            <a:ext cx="9868930" cy="4278094"/>
          </a:xfrm>
          <a:prstGeom prst="rect">
            <a:avLst/>
          </a:prstGeom>
          <a:noFill/>
        </p:spPr>
        <p:txBody>
          <a:bodyPr wrap="square" rtlCol="0">
            <a:spAutoFit/>
          </a:bodyPr>
          <a:lstStyle/>
          <a:p>
            <a:r>
              <a:rPr lang="tr-TR" sz="2800" b="1" dirty="0" smtClean="0">
                <a:solidFill>
                  <a:schemeClr val="accent6">
                    <a:lumMod val="75000"/>
                  </a:schemeClr>
                </a:solidFill>
              </a:rPr>
              <a:t>Birim Arşivi</a:t>
            </a:r>
            <a:endParaRPr lang="tr-TR" sz="2800" b="1" dirty="0">
              <a:solidFill>
                <a:schemeClr val="accent6">
                  <a:lumMod val="75000"/>
                </a:schemeClr>
              </a:solidFill>
            </a:endParaRPr>
          </a:p>
          <a:p>
            <a:r>
              <a:rPr lang="tr-TR" b="1" dirty="0">
                <a:solidFill>
                  <a:schemeClr val="bg1"/>
                </a:solidFill>
              </a:rPr>
              <a:t>Devlet Arşiv Hizmetleri Hakkında Yönetmelik Madde: </a:t>
            </a:r>
            <a:r>
              <a:rPr lang="tr-TR" b="1" dirty="0" smtClean="0">
                <a:solidFill>
                  <a:schemeClr val="bg1"/>
                </a:solidFill>
              </a:rPr>
              <a:t>3/c </a:t>
            </a:r>
            <a:endParaRPr lang="tr-TR" b="1" dirty="0">
              <a:solidFill>
                <a:schemeClr val="bg1"/>
              </a:solidFill>
            </a:endParaRPr>
          </a:p>
          <a:p>
            <a:endParaRPr lang="tr-TR" b="1" dirty="0" smtClean="0"/>
          </a:p>
          <a:p>
            <a:r>
              <a:rPr lang="tr-TR" dirty="0" smtClean="0"/>
              <a:t>      </a:t>
            </a:r>
            <a:r>
              <a:rPr lang="tr-TR" dirty="0" smtClean="0">
                <a:solidFill>
                  <a:schemeClr val="bg1"/>
                </a:solidFill>
              </a:rPr>
              <a:t>Kurum </a:t>
            </a:r>
            <a:r>
              <a:rPr lang="tr-TR" dirty="0">
                <a:solidFill>
                  <a:schemeClr val="bg1"/>
                </a:solidFill>
              </a:rPr>
              <a:t>ve kuruluşların görev ve faaliyetleri sonucu kendiliğinden teşekkül eden ve bu kuruluşların çeşitli birimlerinde, aktüalitesini kaybetmemiş olarak aktif bir biçimde ve günlük iş akımı içinde kullanılan arşivlik malzemenin belirli bir süre saklandığı arşiv </a:t>
            </a:r>
            <a:r>
              <a:rPr lang="tr-TR" dirty="0" smtClean="0">
                <a:solidFill>
                  <a:schemeClr val="bg1"/>
                </a:solidFill>
              </a:rPr>
              <a:t>birimlerini,</a:t>
            </a:r>
            <a:endParaRPr lang="tr-TR" b="1" dirty="0" smtClean="0">
              <a:solidFill>
                <a:schemeClr val="bg1"/>
              </a:solidFill>
            </a:endParaRPr>
          </a:p>
          <a:p>
            <a:endParaRPr lang="tr-TR" b="1" dirty="0"/>
          </a:p>
          <a:p>
            <a:r>
              <a:rPr lang="tr-TR" sz="2800" b="1" dirty="0" smtClean="0">
                <a:solidFill>
                  <a:schemeClr val="accent6">
                    <a:lumMod val="75000"/>
                  </a:schemeClr>
                </a:solidFill>
              </a:rPr>
              <a:t>Kurum Arşivi</a:t>
            </a:r>
          </a:p>
          <a:p>
            <a:r>
              <a:rPr lang="tr-TR" b="1" dirty="0">
                <a:solidFill>
                  <a:schemeClr val="bg1"/>
                </a:solidFill>
              </a:rPr>
              <a:t>Devlet Arşiv </a:t>
            </a:r>
            <a:r>
              <a:rPr lang="tr-TR" b="1" dirty="0" smtClean="0">
                <a:solidFill>
                  <a:schemeClr val="bg1"/>
                </a:solidFill>
              </a:rPr>
              <a:t>Hizmetleri Hakkında Yönetmelik Madde: 3/d </a:t>
            </a:r>
            <a:endParaRPr lang="tr-TR" b="1" dirty="0">
              <a:solidFill>
                <a:schemeClr val="bg1"/>
              </a:solidFill>
            </a:endParaRPr>
          </a:p>
          <a:p>
            <a:endParaRPr lang="tr-TR" b="1" dirty="0"/>
          </a:p>
          <a:p>
            <a:endParaRPr lang="tr-TR" b="1" dirty="0"/>
          </a:p>
          <a:p>
            <a:r>
              <a:rPr lang="tr-TR" dirty="0" smtClean="0"/>
              <a:t>      </a:t>
            </a:r>
            <a:r>
              <a:rPr lang="tr-TR" dirty="0" smtClean="0">
                <a:solidFill>
                  <a:schemeClr val="bg1"/>
                </a:solidFill>
              </a:rPr>
              <a:t>Kurum </a:t>
            </a:r>
            <a:r>
              <a:rPr lang="tr-TR" dirty="0">
                <a:solidFill>
                  <a:schemeClr val="bg1"/>
                </a:solidFill>
              </a:rPr>
              <a:t>ve kuruluşların, merkez teşkilâtları içinde yer alan ve arşiv malzemesi ile arşivlik malzemenin, birim arşivlerine nazaran daha uzun süreli saklandığı merkezî </a:t>
            </a:r>
            <a:r>
              <a:rPr lang="tr-TR" dirty="0" smtClean="0">
                <a:solidFill>
                  <a:schemeClr val="bg1"/>
                </a:solidFill>
              </a:rPr>
              <a:t>arşivleri, </a:t>
            </a:r>
            <a:endParaRPr lang="tr-TR" b="1" dirty="0">
              <a:solidFill>
                <a:schemeClr val="bg1"/>
              </a:solidFill>
            </a:endParaRPr>
          </a:p>
        </p:txBody>
      </p:sp>
    </p:spTree>
    <p:extLst>
      <p:ext uri="{BB962C8B-B14F-4D97-AF65-F5344CB8AC3E}">
        <p14:creationId xmlns:p14="http://schemas.microsoft.com/office/powerpoint/2010/main" val="727847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1709</TotalTime>
  <Words>1857</Words>
  <Application>Microsoft Office PowerPoint</Application>
  <PresentationFormat>Geniş ekran</PresentationFormat>
  <Paragraphs>177</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Century Gothic</vt:lpstr>
      <vt:lpstr>Times New Roman</vt:lpstr>
      <vt:lpstr>Wingdings</vt:lpstr>
      <vt:lpstr>Wingdings 3</vt:lpstr>
      <vt:lpstr>Dilim</vt:lpstr>
      <vt:lpstr>PowerPoint Sunusu</vt:lpstr>
      <vt:lpstr>PowerPoint Sunusu</vt:lpstr>
      <vt:lpstr>PowerPoint Sunusu</vt:lpstr>
      <vt:lpstr>ARŞİV MALZEMELERİ NELERDİR?</vt:lpstr>
      <vt:lpstr>ARŞİV MALZEMELERİ NELERDİR?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Saklama Süreli Dosya planları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ruveyda işitmez</dc:creator>
  <cp:lastModifiedBy>Microsoft hesabı</cp:lastModifiedBy>
  <cp:revision>87</cp:revision>
  <dcterms:created xsi:type="dcterms:W3CDTF">2018-02-13T18:27:32Z</dcterms:created>
  <dcterms:modified xsi:type="dcterms:W3CDTF">2024-05-22T06:28:18Z</dcterms:modified>
</cp:coreProperties>
</file>