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99" r:id="rId11"/>
    <p:sldId id="267" r:id="rId12"/>
    <p:sldId id="268" r:id="rId13"/>
    <p:sldId id="269" r:id="rId14"/>
    <p:sldId id="300"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9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22" d="100"/>
          <a:sy n="22" d="100"/>
        </p:scale>
        <p:origin x="-3990" y="-21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AAC923-1513-41EA-A8DF-807EA51AC0B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A8946812-2CC3-4480-BD89-607C2FE3B321}">
      <dgm:prSet/>
      <dgm:spPr/>
      <dgm:t>
        <a:bodyPr/>
        <a:lstStyle/>
        <a:p>
          <a:pPr rtl="0"/>
          <a:r>
            <a:rPr lang="tr-TR" b="1" smtClean="0"/>
            <a:t>Birim Arşivi : </a:t>
          </a:r>
          <a:endParaRPr lang="tr-TR"/>
        </a:p>
      </dgm:t>
    </dgm:pt>
    <dgm:pt modelId="{781A6A37-91A0-4BBF-8275-6F3E36E4C212}" type="parTrans" cxnId="{0DB74F47-BFE5-430B-89A3-1C9E007B9152}">
      <dgm:prSet/>
      <dgm:spPr/>
      <dgm:t>
        <a:bodyPr/>
        <a:lstStyle/>
        <a:p>
          <a:endParaRPr lang="tr-TR"/>
        </a:p>
      </dgm:t>
    </dgm:pt>
    <dgm:pt modelId="{5AECA230-B72B-4AA0-AD4A-5493AC8EA6CF}" type="sibTrans" cxnId="{0DB74F47-BFE5-430B-89A3-1C9E007B9152}">
      <dgm:prSet/>
      <dgm:spPr/>
      <dgm:t>
        <a:bodyPr/>
        <a:lstStyle/>
        <a:p>
          <a:endParaRPr lang="tr-TR"/>
        </a:p>
      </dgm:t>
    </dgm:pt>
    <dgm:pt modelId="{EDB32491-BC87-4033-8168-1221F1336934}">
      <dgm:prSet/>
      <dgm:spPr/>
      <dgm:t>
        <a:bodyPr/>
        <a:lstStyle/>
        <a:p>
          <a:pPr rtl="0"/>
          <a:r>
            <a:rPr lang="tr-TR" dirty="0" smtClean="0"/>
            <a:t>Kurum ve kuruluşların görev ve faaliyetleri sonucu kendiliğinden teşekkül eden ve bu kuruluşların çeşitli birimlerinde, aktüalitesini kaybetmemiş olarak aktif bir biçimde ve günlük iş akımı içinde kullanılan arşivlik malzemenin belirli bir süre </a:t>
          </a:r>
          <a:r>
            <a:rPr lang="tr-TR" b="1" u="sng" dirty="0" smtClean="0">
              <a:effectLst/>
            </a:rPr>
            <a:t>(1- 5 yıl)</a:t>
          </a:r>
          <a:r>
            <a:rPr lang="tr-TR" u="sng" dirty="0" smtClean="0">
              <a:effectLst>
                <a:outerShdw blurRad="38100" dist="38100" dir="2700000" algn="tl">
                  <a:srgbClr val="000000">
                    <a:alpha val="43137"/>
                  </a:srgbClr>
                </a:outerShdw>
              </a:effectLst>
            </a:rPr>
            <a:t> </a:t>
          </a:r>
          <a:r>
            <a:rPr lang="tr-TR" dirty="0" smtClean="0"/>
            <a:t>saklandığı arşiv birimi.</a:t>
          </a:r>
          <a:endParaRPr lang="tr-TR" dirty="0"/>
        </a:p>
      </dgm:t>
    </dgm:pt>
    <dgm:pt modelId="{E7BF565E-D90A-4957-BFF7-758B04609EC5}" type="parTrans" cxnId="{CBAD275C-7643-4A4D-9661-2D025D50F6E0}">
      <dgm:prSet/>
      <dgm:spPr/>
      <dgm:t>
        <a:bodyPr/>
        <a:lstStyle/>
        <a:p>
          <a:endParaRPr lang="tr-TR"/>
        </a:p>
      </dgm:t>
    </dgm:pt>
    <dgm:pt modelId="{82B4DF0C-E82B-41D8-AE7B-3A5632D4E553}" type="sibTrans" cxnId="{CBAD275C-7643-4A4D-9661-2D025D50F6E0}">
      <dgm:prSet/>
      <dgm:spPr/>
      <dgm:t>
        <a:bodyPr/>
        <a:lstStyle/>
        <a:p>
          <a:endParaRPr lang="tr-TR"/>
        </a:p>
      </dgm:t>
    </dgm:pt>
    <dgm:pt modelId="{CE68CE6D-E68B-4467-B9C5-CD5863AA2F82}">
      <dgm:prSet/>
      <dgm:spPr/>
      <dgm:t>
        <a:bodyPr/>
        <a:lstStyle/>
        <a:p>
          <a:pPr rtl="0"/>
          <a:endParaRPr lang="tr-TR" dirty="0"/>
        </a:p>
      </dgm:t>
    </dgm:pt>
    <dgm:pt modelId="{BE2A276B-D11F-4435-AE7F-21D2D8E710DD}" type="parTrans" cxnId="{96996E9F-C020-4760-9F32-50761C68BDE4}">
      <dgm:prSet/>
      <dgm:spPr/>
      <dgm:t>
        <a:bodyPr/>
        <a:lstStyle/>
        <a:p>
          <a:endParaRPr lang="tr-TR"/>
        </a:p>
      </dgm:t>
    </dgm:pt>
    <dgm:pt modelId="{F4060264-A4EF-4937-845E-FF6B6BD11823}" type="sibTrans" cxnId="{96996E9F-C020-4760-9F32-50761C68BDE4}">
      <dgm:prSet/>
      <dgm:spPr/>
      <dgm:t>
        <a:bodyPr/>
        <a:lstStyle/>
        <a:p>
          <a:endParaRPr lang="tr-TR"/>
        </a:p>
      </dgm:t>
    </dgm:pt>
    <dgm:pt modelId="{AAFF9FC5-A2E0-4CA2-A3BF-4C8AA3B5B6AB}" type="pres">
      <dgm:prSet presAssocID="{88AAC923-1513-41EA-A8DF-807EA51AC0B5}" presName="linear" presStyleCnt="0">
        <dgm:presLayoutVars>
          <dgm:animLvl val="lvl"/>
          <dgm:resizeHandles val="exact"/>
        </dgm:presLayoutVars>
      </dgm:prSet>
      <dgm:spPr/>
      <dgm:t>
        <a:bodyPr/>
        <a:lstStyle/>
        <a:p>
          <a:endParaRPr lang="tr-TR"/>
        </a:p>
      </dgm:t>
    </dgm:pt>
    <dgm:pt modelId="{E4443FBF-AD03-4F40-8BE5-64ED5A5799F7}" type="pres">
      <dgm:prSet presAssocID="{A8946812-2CC3-4480-BD89-607C2FE3B321}" presName="parentText" presStyleLbl="node1" presStyleIdx="0" presStyleCnt="1" custLinFactNeighborX="-1412" custLinFactNeighborY="-50708">
        <dgm:presLayoutVars>
          <dgm:chMax val="0"/>
          <dgm:bulletEnabled val="1"/>
        </dgm:presLayoutVars>
      </dgm:prSet>
      <dgm:spPr/>
      <dgm:t>
        <a:bodyPr/>
        <a:lstStyle/>
        <a:p>
          <a:endParaRPr lang="tr-TR"/>
        </a:p>
      </dgm:t>
    </dgm:pt>
    <dgm:pt modelId="{20BBE0BE-095F-4D7C-BC8B-A1B834D935BB}" type="pres">
      <dgm:prSet presAssocID="{A8946812-2CC3-4480-BD89-607C2FE3B321}" presName="childText" presStyleLbl="revTx" presStyleIdx="0" presStyleCnt="1">
        <dgm:presLayoutVars>
          <dgm:bulletEnabled val="1"/>
        </dgm:presLayoutVars>
      </dgm:prSet>
      <dgm:spPr/>
      <dgm:t>
        <a:bodyPr/>
        <a:lstStyle/>
        <a:p>
          <a:endParaRPr lang="tr-TR"/>
        </a:p>
      </dgm:t>
    </dgm:pt>
  </dgm:ptLst>
  <dgm:cxnLst>
    <dgm:cxn modelId="{0DB74F47-BFE5-430B-89A3-1C9E007B9152}" srcId="{88AAC923-1513-41EA-A8DF-807EA51AC0B5}" destId="{A8946812-2CC3-4480-BD89-607C2FE3B321}" srcOrd="0" destOrd="0" parTransId="{781A6A37-91A0-4BBF-8275-6F3E36E4C212}" sibTransId="{5AECA230-B72B-4AA0-AD4A-5493AC8EA6CF}"/>
    <dgm:cxn modelId="{A334A6CE-8586-424B-B653-45330A43DBC0}" type="presOf" srcId="{EDB32491-BC87-4033-8168-1221F1336934}" destId="{20BBE0BE-095F-4D7C-BC8B-A1B834D935BB}" srcOrd="0" destOrd="1" presId="urn:microsoft.com/office/officeart/2005/8/layout/vList2"/>
    <dgm:cxn modelId="{2BD50C67-730A-422E-9533-FF8830AC093C}" type="presOf" srcId="{88AAC923-1513-41EA-A8DF-807EA51AC0B5}" destId="{AAFF9FC5-A2E0-4CA2-A3BF-4C8AA3B5B6AB}" srcOrd="0" destOrd="0" presId="urn:microsoft.com/office/officeart/2005/8/layout/vList2"/>
    <dgm:cxn modelId="{9826CA7C-C840-4067-8FC0-67226D1C40F8}" type="presOf" srcId="{A8946812-2CC3-4480-BD89-607C2FE3B321}" destId="{E4443FBF-AD03-4F40-8BE5-64ED5A5799F7}" srcOrd="0" destOrd="0" presId="urn:microsoft.com/office/officeart/2005/8/layout/vList2"/>
    <dgm:cxn modelId="{96996E9F-C020-4760-9F32-50761C68BDE4}" srcId="{A8946812-2CC3-4480-BD89-607C2FE3B321}" destId="{CE68CE6D-E68B-4467-B9C5-CD5863AA2F82}" srcOrd="0" destOrd="0" parTransId="{BE2A276B-D11F-4435-AE7F-21D2D8E710DD}" sibTransId="{F4060264-A4EF-4937-845E-FF6B6BD11823}"/>
    <dgm:cxn modelId="{CBAD275C-7643-4A4D-9661-2D025D50F6E0}" srcId="{CE68CE6D-E68B-4467-B9C5-CD5863AA2F82}" destId="{EDB32491-BC87-4033-8168-1221F1336934}" srcOrd="0" destOrd="0" parTransId="{E7BF565E-D90A-4957-BFF7-758B04609EC5}" sibTransId="{82B4DF0C-E82B-41D8-AE7B-3A5632D4E553}"/>
    <dgm:cxn modelId="{E08CE076-650B-4C35-A2D1-8487734F85F7}" type="presOf" srcId="{CE68CE6D-E68B-4467-B9C5-CD5863AA2F82}" destId="{20BBE0BE-095F-4D7C-BC8B-A1B834D935BB}" srcOrd="0" destOrd="0" presId="urn:microsoft.com/office/officeart/2005/8/layout/vList2"/>
    <dgm:cxn modelId="{A1C83828-8A25-4B78-BABF-CF4143D4A4DE}" type="presParOf" srcId="{AAFF9FC5-A2E0-4CA2-A3BF-4C8AA3B5B6AB}" destId="{E4443FBF-AD03-4F40-8BE5-64ED5A5799F7}" srcOrd="0" destOrd="0" presId="urn:microsoft.com/office/officeart/2005/8/layout/vList2"/>
    <dgm:cxn modelId="{2A0BB54A-85F6-4FF5-BDF0-F460FC762E3C}" type="presParOf" srcId="{AAFF9FC5-A2E0-4CA2-A3BF-4C8AA3B5B6AB}" destId="{20BBE0BE-095F-4D7C-BC8B-A1B834D935B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43FBF-AD03-4F40-8BE5-64ED5A5799F7}">
      <dsp:nvSpPr>
        <dsp:cNvPr id="0" name=""/>
        <dsp:cNvSpPr/>
      </dsp:nvSpPr>
      <dsp:spPr>
        <a:xfrm>
          <a:off x="0" y="0"/>
          <a:ext cx="10639169" cy="707264"/>
        </a:xfrm>
        <a:prstGeom prst="round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tr-TR" sz="3100" b="1" kern="1200" smtClean="0"/>
            <a:t>Birim Arşivi : </a:t>
          </a:r>
          <a:endParaRPr lang="tr-TR" sz="3100" kern="1200"/>
        </a:p>
      </dsp:txBody>
      <dsp:txXfrm>
        <a:off x="34526" y="34526"/>
        <a:ext cx="10570117" cy="638212"/>
      </dsp:txXfrm>
    </dsp:sp>
    <dsp:sp modelId="{20BBE0BE-095F-4D7C-BC8B-A1B834D935BB}">
      <dsp:nvSpPr>
        <dsp:cNvPr id="0" name=""/>
        <dsp:cNvSpPr/>
      </dsp:nvSpPr>
      <dsp:spPr>
        <a:xfrm>
          <a:off x="0" y="708163"/>
          <a:ext cx="10639169" cy="17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794" tIns="39370" rIns="220472" bIns="39370" numCol="1" spcCol="1270" anchor="t" anchorCtr="0">
          <a:noAutofit/>
        </a:bodyPr>
        <a:lstStyle/>
        <a:p>
          <a:pPr marL="228600" lvl="1" indent="-228600" algn="l" defTabSz="1066800" rtl="0">
            <a:lnSpc>
              <a:spcPct val="90000"/>
            </a:lnSpc>
            <a:spcBef>
              <a:spcPct val="0"/>
            </a:spcBef>
            <a:spcAft>
              <a:spcPct val="20000"/>
            </a:spcAft>
            <a:buChar char="••"/>
          </a:pPr>
          <a:endParaRPr lang="tr-TR" sz="2400" kern="1200" dirty="0"/>
        </a:p>
        <a:p>
          <a:pPr marL="457200" lvl="2" indent="-228600" algn="l" defTabSz="1066800" rtl="0">
            <a:lnSpc>
              <a:spcPct val="90000"/>
            </a:lnSpc>
            <a:spcBef>
              <a:spcPct val="0"/>
            </a:spcBef>
            <a:spcAft>
              <a:spcPct val="20000"/>
            </a:spcAft>
            <a:buChar char="••"/>
          </a:pPr>
          <a:r>
            <a:rPr lang="tr-TR" sz="2400" kern="1200" dirty="0" smtClean="0"/>
            <a:t>Kurum ve kuruluşların görev ve faaliyetleri sonucu kendiliğinden teşekkül eden ve bu kuruluşların çeşitli birimlerinde, aktüalitesini kaybetmemiş olarak aktif bir biçimde ve günlük iş akımı içinde kullanılan arşivlik malzemenin belirli bir süre </a:t>
          </a:r>
          <a:r>
            <a:rPr lang="tr-TR" sz="2400" b="1" u="sng" kern="1200" dirty="0" smtClean="0">
              <a:effectLst/>
            </a:rPr>
            <a:t>(1- 5 yıl)</a:t>
          </a:r>
          <a:r>
            <a:rPr lang="tr-TR" sz="2400" u="sng" kern="1200" dirty="0" smtClean="0">
              <a:effectLst>
                <a:outerShdw blurRad="38100" dist="38100" dir="2700000" algn="tl">
                  <a:srgbClr val="000000">
                    <a:alpha val="43137"/>
                  </a:srgbClr>
                </a:outerShdw>
              </a:effectLst>
            </a:rPr>
            <a:t> </a:t>
          </a:r>
          <a:r>
            <a:rPr lang="tr-TR" sz="2400" kern="1200" dirty="0" smtClean="0"/>
            <a:t>saklandığı arşiv birimi.</a:t>
          </a:r>
          <a:endParaRPr lang="tr-TR" sz="2400" kern="1200" dirty="0"/>
        </a:p>
      </dsp:txBody>
      <dsp:txXfrm>
        <a:off x="0" y="708163"/>
        <a:ext cx="10639169" cy="17005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2/13/2018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2/13/2018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759073" y="1356781"/>
            <a:ext cx="6815669" cy="2340651"/>
          </a:xfrm>
        </p:spPr>
        <p:txBody>
          <a:bodyPr/>
          <a:lstStyle/>
          <a:p>
            <a:r>
              <a:rPr lang="tr-TR" dirty="0" smtClean="0">
                <a:solidFill>
                  <a:srgbClr val="0000FF"/>
                </a:solidFill>
              </a:rPr>
              <a:t>BİRİM ARŞİVİ</a:t>
            </a:r>
            <a:br>
              <a:rPr lang="tr-TR" dirty="0" smtClean="0">
                <a:solidFill>
                  <a:srgbClr val="0000FF"/>
                </a:solidFill>
              </a:rPr>
            </a:br>
            <a:r>
              <a:rPr lang="tr-TR" dirty="0" smtClean="0">
                <a:solidFill>
                  <a:srgbClr val="0000FF"/>
                </a:solidFill>
              </a:rPr>
              <a:t>SAKLAMA SÜRELERİ</a:t>
            </a:r>
            <a:endParaRPr lang="tr-TR" dirty="0">
              <a:solidFill>
                <a:srgbClr val="0000FF"/>
              </a:solidFill>
            </a:endParaRPr>
          </a:p>
        </p:txBody>
      </p:sp>
    </p:spTree>
    <p:extLst>
      <p:ext uri="{BB962C8B-B14F-4D97-AF65-F5344CB8AC3E}">
        <p14:creationId xmlns:p14="http://schemas.microsoft.com/office/powerpoint/2010/main" val="3133169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Metin kutusu 1"/>
          <p:cNvSpPr txBox="1"/>
          <p:nvPr/>
        </p:nvSpPr>
        <p:spPr>
          <a:xfrm>
            <a:off x="2047875" y="695325"/>
            <a:ext cx="7858125" cy="646331"/>
          </a:xfrm>
          <a:prstGeom prst="rect">
            <a:avLst/>
          </a:prstGeom>
          <a:noFill/>
        </p:spPr>
        <p:txBody>
          <a:bodyPr wrap="square" rtlCol="0">
            <a:spAutoFit/>
          </a:bodyPr>
          <a:lstStyle/>
          <a:p>
            <a:r>
              <a:rPr lang="tr-TR" sz="3600" b="1" dirty="0" smtClean="0">
                <a:solidFill>
                  <a:srgbClr val="0000FF"/>
                </a:solidFill>
              </a:rPr>
              <a:t>SAKLAMA SÜRELERİ VE KODLARI</a:t>
            </a:r>
            <a:endParaRPr lang="tr-TR" sz="3600" b="1" dirty="0">
              <a:solidFill>
                <a:srgbClr val="0000FF"/>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2193041301"/>
              </p:ext>
            </p:extLst>
          </p:nvPr>
        </p:nvGraphicFramePr>
        <p:xfrm>
          <a:off x="2047875" y="1752600"/>
          <a:ext cx="8128000" cy="3686177"/>
        </p:xfrm>
        <a:graphic>
          <a:graphicData uri="http://schemas.openxmlformats.org/drawingml/2006/table">
            <a:tbl>
              <a:tblPr firstRow="1" bandRow="1">
                <a:tableStyleId>{E8034E78-7F5D-4C2E-B375-FC64B27BC917}</a:tableStyleId>
              </a:tblPr>
              <a:tblGrid>
                <a:gridCol w="2247900"/>
                <a:gridCol w="5880100"/>
              </a:tblGrid>
              <a:tr h="610790">
                <a:tc>
                  <a:txBody>
                    <a:bodyPr/>
                    <a:lstStyle/>
                    <a:p>
                      <a:r>
                        <a:rPr lang="tr-TR" dirty="0" smtClean="0"/>
                        <a:t>  Saklama</a:t>
                      </a:r>
                      <a:r>
                        <a:rPr lang="tr-TR" baseline="0" dirty="0" smtClean="0"/>
                        <a:t> Kodu</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dirty="0" smtClean="0"/>
                        <a:t>  Kod Açıklaması</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9341">
                <a:tc>
                  <a:txBody>
                    <a:bodyPr/>
                    <a:lstStyle/>
                    <a:p>
                      <a:r>
                        <a:rPr lang="tr-TR" dirty="0" smtClean="0">
                          <a:solidFill>
                            <a:schemeClr val="tx1"/>
                          </a:solidFill>
                        </a:rPr>
                        <a:t>     A</a:t>
                      </a:r>
                      <a:endParaRPr lang="tr-T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dirty="0" smtClean="0">
                          <a:solidFill>
                            <a:schemeClr val="tx1"/>
                          </a:solidFill>
                        </a:rPr>
                        <a:t>Devlet Arşivlerine Gönderilir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9341">
                <a:tc>
                  <a:txBody>
                    <a:bodyPr/>
                    <a:lstStyle/>
                    <a:p>
                      <a:r>
                        <a:rPr lang="tr-TR" dirty="0" smtClean="0">
                          <a:solidFill>
                            <a:schemeClr val="tx1"/>
                          </a:solidFill>
                        </a:rPr>
                        <a:t>     A1</a:t>
                      </a:r>
                      <a:endParaRPr lang="tr-T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dirty="0" smtClean="0">
                          <a:solidFill>
                            <a:schemeClr val="tx1"/>
                          </a:solidFill>
                        </a:rPr>
                        <a:t>Örnek Yıllar Gönderilir</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9341">
                <a:tc>
                  <a:txBody>
                    <a:bodyPr/>
                    <a:lstStyle/>
                    <a:p>
                      <a:r>
                        <a:rPr lang="tr-TR" dirty="0" smtClean="0">
                          <a:solidFill>
                            <a:schemeClr val="tx1"/>
                          </a:solidFill>
                        </a:rPr>
                        <a:t>     A2</a:t>
                      </a:r>
                      <a:endParaRPr lang="tr-T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dirty="0" smtClean="0">
                          <a:solidFill>
                            <a:schemeClr val="tx1"/>
                          </a:solidFill>
                        </a:rPr>
                        <a:t>Örnek Seçilenler Gönderilir</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9341">
                <a:tc>
                  <a:txBody>
                    <a:bodyPr/>
                    <a:lstStyle/>
                    <a:p>
                      <a:r>
                        <a:rPr lang="tr-TR" dirty="0" smtClean="0">
                          <a:solidFill>
                            <a:schemeClr val="tx1"/>
                          </a:solidFill>
                        </a:rPr>
                        <a:t>     A3</a:t>
                      </a:r>
                      <a:endParaRPr lang="tr-T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dirty="0" smtClean="0">
                          <a:solidFill>
                            <a:schemeClr val="tx1"/>
                          </a:solidFill>
                        </a:rPr>
                        <a:t>Özellikli Olanlar Gönderilir</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9341">
                <a:tc>
                  <a:txBody>
                    <a:bodyPr/>
                    <a:lstStyle/>
                    <a:p>
                      <a:r>
                        <a:rPr lang="tr-TR" dirty="0" smtClean="0">
                          <a:solidFill>
                            <a:schemeClr val="tx1"/>
                          </a:solidFill>
                        </a:rPr>
                        <a:t>     B</a:t>
                      </a:r>
                      <a:endParaRPr lang="tr-T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dirty="0" smtClean="0">
                          <a:solidFill>
                            <a:schemeClr val="tx1"/>
                          </a:solidFill>
                        </a:rPr>
                        <a:t>Kurumunda Saklanır</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9341">
                <a:tc>
                  <a:txBody>
                    <a:bodyPr/>
                    <a:lstStyle/>
                    <a:p>
                      <a:r>
                        <a:rPr lang="tr-TR" dirty="0" smtClean="0">
                          <a:solidFill>
                            <a:schemeClr val="tx1"/>
                          </a:solidFill>
                        </a:rPr>
                        <a:t>     C</a:t>
                      </a:r>
                      <a:endParaRPr lang="tr-T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dirty="0" smtClean="0">
                          <a:solidFill>
                            <a:schemeClr val="tx1"/>
                          </a:solidFill>
                        </a:rPr>
                        <a:t>Ayıklama</a:t>
                      </a:r>
                      <a:r>
                        <a:rPr lang="tr-TR" baseline="0" dirty="0" smtClean="0">
                          <a:solidFill>
                            <a:schemeClr val="tx1"/>
                          </a:solidFill>
                        </a:rPr>
                        <a:t> İmha Komisyonunca Değerlendirilir</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9341">
                <a:tc>
                  <a:txBody>
                    <a:bodyPr/>
                    <a:lstStyle/>
                    <a:p>
                      <a:r>
                        <a:rPr lang="tr-TR" dirty="0" smtClean="0">
                          <a:solidFill>
                            <a:schemeClr val="tx1"/>
                          </a:solidFill>
                        </a:rPr>
                        <a:t>     D</a:t>
                      </a:r>
                      <a:endParaRPr lang="tr-T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dirty="0" smtClean="0">
                          <a:solidFill>
                            <a:schemeClr val="tx1"/>
                          </a:solidFill>
                        </a:rPr>
                        <a:t>Devlet Arşivlerine Gönderilmez</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57881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0"/>
            <a:ext cx="9601196" cy="467727"/>
          </a:xfrm>
        </p:spPr>
        <p:txBody>
          <a:bodyPr>
            <a:normAutofit fontScale="90000"/>
          </a:bodyPr>
          <a:lstStyle/>
          <a:p>
            <a:r>
              <a:rPr lang="tr-TR" u="sng" dirty="0" smtClean="0"/>
              <a:t>Saklama Süreleri </a:t>
            </a:r>
            <a:endParaRPr lang="tr-TR" u="sng" dirty="0"/>
          </a:p>
        </p:txBody>
      </p:sp>
      <p:sp>
        <p:nvSpPr>
          <p:cNvPr id="3" name="Metin kutusu 2"/>
          <p:cNvSpPr txBox="1"/>
          <p:nvPr/>
        </p:nvSpPr>
        <p:spPr>
          <a:xfrm>
            <a:off x="1135022" y="539036"/>
            <a:ext cx="7620000" cy="923330"/>
          </a:xfrm>
          <a:prstGeom prst="rect">
            <a:avLst/>
          </a:prstGeom>
          <a:noFill/>
        </p:spPr>
        <p:txBody>
          <a:bodyPr wrap="square" rtlCol="0">
            <a:spAutoFit/>
          </a:bodyPr>
          <a:lstStyle/>
          <a:p>
            <a:r>
              <a:rPr lang="en-US" b="1" dirty="0"/>
              <a:t>ÜNİVERSİTELER</a:t>
            </a:r>
            <a:endParaRPr lang="tr-TR" dirty="0"/>
          </a:p>
          <a:p>
            <a:r>
              <a:rPr lang="en-US" b="1" dirty="0"/>
              <a:t>TESPİT VE DEĞERLENDİRME </a:t>
            </a:r>
            <a:r>
              <a:rPr lang="en-US" b="1" dirty="0" smtClean="0"/>
              <a:t>FORMU</a:t>
            </a:r>
            <a:r>
              <a:rPr lang="en-US" dirty="0"/>
              <a:t> </a:t>
            </a:r>
            <a:endParaRPr lang="tr-TR" dirty="0"/>
          </a:p>
          <a:p>
            <a:r>
              <a:rPr lang="en-US" b="1" dirty="0"/>
              <a:t>KURUMU  : ÜNİVERSİTELER BİRİMİ	: </a:t>
            </a:r>
            <a:r>
              <a:rPr lang="en-US" b="1" dirty="0" smtClean="0">
                <a:solidFill>
                  <a:srgbClr val="0000FF"/>
                </a:solidFill>
              </a:rPr>
              <a:t>REKTÖRLÜK</a:t>
            </a:r>
            <a:endParaRPr lang="tr-TR" dirty="0">
              <a:solidFill>
                <a:srgbClr val="0000FF"/>
              </a:solidFill>
            </a:endParaRPr>
          </a:p>
        </p:txBody>
      </p:sp>
      <p:pic>
        <p:nvPicPr>
          <p:cNvPr id="5" name="Resim 4"/>
          <p:cNvPicPr>
            <a:picLocks noChangeAspect="1"/>
          </p:cNvPicPr>
          <p:nvPr/>
        </p:nvPicPr>
        <p:blipFill>
          <a:blip r:embed="rId2"/>
          <a:stretch>
            <a:fillRect/>
          </a:stretch>
        </p:blipFill>
        <p:spPr>
          <a:xfrm>
            <a:off x="1228468" y="1533675"/>
            <a:ext cx="9735063" cy="5048100"/>
          </a:xfrm>
          <a:prstGeom prst="rect">
            <a:avLst/>
          </a:prstGeom>
        </p:spPr>
      </p:pic>
    </p:spTree>
    <p:extLst>
      <p:ext uri="{BB962C8B-B14F-4D97-AF65-F5344CB8AC3E}">
        <p14:creationId xmlns:p14="http://schemas.microsoft.com/office/powerpoint/2010/main" val="858342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73427" y="897923"/>
            <a:ext cx="9407611" cy="861774"/>
          </a:xfrm>
          <a:prstGeom prst="rect">
            <a:avLst/>
          </a:prstGeom>
          <a:noFill/>
        </p:spPr>
        <p:txBody>
          <a:bodyPr wrap="square" rtlCol="0">
            <a:spAutoFit/>
          </a:bodyPr>
          <a:lstStyle/>
          <a:p>
            <a:r>
              <a:rPr lang="en-US" sz="1600" b="1" dirty="0"/>
              <a:t>KURUMU</a:t>
            </a:r>
            <a:r>
              <a:rPr lang="en-US" sz="1600" dirty="0"/>
              <a:t>: </a:t>
            </a:r>
            <a:r>
              <a:rPr lang="en-US" sz="1600" b="1" dirty="0" smtClean="0"/>
              <a:t>ÜNİVERSİTELER</a:t>
            </a:r>
            <a:endParaRPr lang="tr-TR" sz="1600" b="1" dirty="0"/>
          </a:p>
          <a:p>
            <a:r>
              <a:rPr lang="en-US" sz="1600" b="1" dirty="0"/>
              <a:t>BİRİMİ	</a:t>
            </a:r>
            <a:r>
              <a:rPr lang="en-US" sz="1600" dirty="0"/>
              <a:t>: </a:t>
            </a:r>
            <a:r>
              <a:rPr lang="en-US" sz="1600" dirty="0">
                <a:solidFill>
                  <a:srgbClr val="0000FF"/>
                </a:solidFill>
              </a:rPr>
              <a:t>FAKÜLTE, YÜKSEKOKUL, ENSTİTÜ, ARAŞTIRMA, UYGULAMA MERKEZLERİ</a:t>
            </a:r>
            <a:endParaRPr lang="tr-TR" sz="1600" dirty="0">
              <a:solidFill>
                <a:srgbClr val="0000FF"/>
              </a:solidFill>
            </a:endParaRPr>
          </a:p>
          <a:p>
            <a:endParaRPr lang="tr-TR" dirty="0"/>
          </a:p>
        </p:txBody>
      </p:sp>
      <p:pic>
        <p:nvPicPr>
          <p:cNvPr id="4" name="Resim 3"/>
          <p:cNvPicPr>
            <a:picLocks noChangeAspect="1"/>
          </p:cNvPicPr>
          <p:nvPr/>
        </p:nvPicPr>
        <p:blipFill>
          <a:blip r:embed="rId2"/>
          <a:stretch>
            <a:fillRect/>
          </a:stretch>
        </p:blipFill>
        <p:spPr>
          <a:xfrm>
            <a:off x="1260389" y="1521408"/>
            <a:ext cx="9514703" cy="4967527"/>
          </a:xfrm>
          <a:prstGeom prst="rect">
            <a:avLst/>
          </a:prstGeom>
        </p:spPr>
      </p:pic>
    </p:spTree>
    <p:extLst>
      <p:ext uri="{BB962C8B-B14F-4D97-AF65-F5344CB8AC3E}">
        <p14:creationId xmlns:p14="http://schemas.microsoft.com/office/powerpoint/2010/main" val="2588911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696521" y="912769"/>
            <a:ext cx="3224922" cy="307777"/>
          </a:xfrm>
          <a:prstGeom prst="rect">
            <a:avLst/>
          </a:prstGeom>
        </p:spPr>
        <p:txBody>
          <a:bodyPr wrap="none">
            <a:spAutoFit/>
          </a:bodyPr>
          <a:lstStyle/>
          <a:p>
            <a:pPr marL="143510">
              <a:spcBef>
                <a:spcPts val="345"/>
              </a:spcBef>
              <a:spcAft>
                <a:spcPts val="0"/>
              </a:spcAft>
              <a:tabLst>
                <a:tab pos="966470" algn="l"/>
              </a:tabLst>
            </a:pPr>
            <a:r>
              <a:rPr lang="en-US" sz="1400" b="1" dirty="0">
                <a:latin typeface="Times New Roman" panose="02020603050405020304" pitchFamily="18" charset="0"/>
                <a:ea typeface="Calibri" panose="020F0502020204030204" pitchFamily="34" charset="0"/>
                <a:cs typeface="Times New Roman" panose="02020603050405020304" pitchFamily="18" charset="0"/>
              </a:rPr>
              <a:t>BİRİMİ	</a:t>
            </a:r>
            <a:r>
              <a:rPr lang="en-US" sz="1400" dirty="0">
                <a:latin typeface="Times New Roman" panose="02020603050405020304" pitchFamily="18" charset="0"/>
                <a:ea typeface="Calibri" panose="020F0502020204030204" pitchFamily="34" charset="0"/>
                <a:cs typeface="Times New Roman" panose="02020603050405020304" pitchFamily="18" charset="0"/>
              </a:rPr>
              <a:t>:</a:t>
            </a:r>
            <a:r>
              <a:rPr lang="en-US" sz="1400" spc="-60" dirty="0">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MÜTEVELLİ</a:t>
            </a:r>
            <a:r>
              <a:rPr lang="en-US" sz="1400" spc="-45"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HEYETLER</a:t>
            </a:r>
            <a:endParaRPr lang="tr-TR" sz="1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1555711" y="1429460"/>
            <a:ext cx="9141668" cy="4552699"/>
          </a:xfrm>
          <a:prstGeom prst="rect">
            <a:avLst/>
          </a:prstGeom>
        </p:spPr>
      </p:pic>
    </p:spTree>
    <p:extLst>
      <p:ext uri="{BB962C8B-B14F-4D97-AF65-F5344CB8AC3E}">
        <p14:creationId xmlns:p14="http://schemas.microsoft.com/office/powerpoint/2010/main" val="267060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6675" y="148709"/>
            <a:ext cx="4810125" cy="369332"/>
          </a:xfrm>
          <a:prstGeom prst="rect">
            <a:avLst/>
          </a:prstGeom>
        </p:spPr>
        <p:txBody>
          <a:bodyPr wrap="square">
            <a:spAutoFit/>
          </a:bodyPr>
          <a:lstStyle/>
          <a:p>
            <a:pPr marL="756285" eaLnBrk="0" hangingPunct="0">
              <a:spcAft>
                <a:spcPts val="0"/>
              </a:spcAft>
            </a:pPr>
            <a:r>
              <a:rPr lang="tr-TR" b="1" dirty="0">
                <a:latin typeface="Times New Roman" panose="02020603050405020304" pitchFamily="18" charset="0"/>
                <a:ea typeface="Times New Roman" panose="02020603050405020304" pitchFamily="18" charset="0"/>
              </a:rPr>
              <a:t>BİRİMİ</a:t>
            </a:r>
            <a:r>
              <a:rPr lang="tr-TR" dirty="0">
                <a:latin typeface="Times New Roman" panose="02020603050405020304" pitchFamily="18" charset="0"/>
                <a:ea typeface="Times New Roman" panose="02020603050405020304" pitchFamily="18" charset="0"/>
              </a:rPr>
              <a:t>:</a:t>
            </a:r>
            <a:r>
              <a:rPr lang="tr-TR" spc="-120" dirty="0">
                <a:latin typeface="Times New Roman" panose="02020603050405020304" pitchFamily="18" charset="0"/>
                <a:ea typeface="Times New Roman" panose="02020603050405020304" pitchFamily="18" charset="0"/>
              </a:rPr>
              <a:t> </a:t>
            </a:r>
            <a:r>
              <a:rPr lang="tr-TR" b="1" dirty="0">
                <a:solidFill>
                  <a:srgbClr val="0000FF"/>
                </a:solidFill>
                <a:latin typeface="Times New Roman" panose="02020603050405020304" pitchFamily="18" charset="0"/>
                <a:ea typeface="Times New Roman" panose="02020603050405020304" pitchFamily="18" charset="0"/>
              </a:rPr>
              <a:t>BÜTÇE</a:t>
            </a:r>
            <a:r>
              <a:rPr lang="tr-TR" b="1" spc="-110" dirty="0">
                <a:solidFill>
                  <a:srgbClr val="0000FF"/>
                </a:solidFill>
                <a:latin typeface="Times New Roman" panose="02020603050405020304" pitchFamily="18" charset="0"/>
                <a:ea typeface="Times New Roman" panose="02020603050405020304" pitchFamily="18" charset="0"/>
              </a:rPr>
              <a:t> </a:t>
            </a:r>
            <a:r>
              <a:rPr lang="tr-TR" b="1" dirty="0">
                <a:solidFill>
                  <a:srgbClr val="0000FF"/>
                </a:solidFill>
                <a:latin typeface="Times New Roman" panose="02020603050405020304" pitchFamily="18" charset="0"/>
                <a:ea typeface="Times New Roman" panose="02020603050405020304" pitchFamily="18" charset="0"/>
              </a:rPr>
              <a:t>MÜDÜRLÜĞÜ</a:t>
            </a:r>
            <a:endParaRPr lang="tr-TR" b="1" dirty="0">
              <a:effectLst/>
              <a:latin typeface="Times New Roman" panose="02020603050405020304" pitchFamily="18" charset="0"/>
              <a:ea typeface="Times New Roman" panose="02020603050405020304" pitchFamily="18"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1783037782"/>
              </p:ext>
            </p:extLst>
          </p:nvPr>
        </p:nvGraphicFramePr>
        <p:xfrm>
          <a:off x="1346472" y="815307"/>
          <a:ext cx="9105895" cy="5067702"/>
        </p:xfrm>
        <a:graphic>
          <a:graphicData uri="http://schemas.openxmlformats.org/drawingml/2006/table">
            <a:tbl>
              <a:tblPr>
                <a:tableStyleId>{5C22544A-7EE6-4342-B048-85BDC9FD1C3A}</a:tableStyleId>
              </a:tblPr>
              <a:tblGrid>
                <a:gridCol w="657221"/>
                <a:gridCol w="2985137"/>
                <a:gridCol w="805813"/>
                <a:gridCol w="1009650"/>
                <a:gridCol w="3648074"/>
              </a:tblGrid>
              <a:tr h="317528">
                <a:tc>
                  <a:txBody>
                    <a:bodyPr/>
                    <a:lstStyle/>
                    <a:p>
                      <a:pPr marR="41910" algn="r" eaLnBrk="0" hangingPunct="0">
                        <a:lnSpc>
                          <a:spcPct val="115000"/>
                        </a:lnSpc>
                        <a:spcBef>
                          <a:spcPts val="555"/>
                        </a:spcBef>
                        <a:spcAft>
                          <a:spcPts val="0"/>
                        </a:spcAft>
                      </a:pPr>
                      <a:r>
                        <a:rPr lang="tr-TR" sz="1100" dirty="0">
                          <a:effectLst/>
                        </a:rPr>
                        <a:t>1</a:t>
                      </a:r>
                      <a:endParaRPr lang="tr-TR" sz="11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marR="40640" eaLnBrk="0" hangingPunct="0">
                        <a:lnSpc>
                          <a:spcPct val="115000"/>
                        </a:lnSpc>
                        <a:spcBef>
                          <a:spcPts val="555"/>
                        </a:spcBef>
                        <a:spcAft>
                          <a:spcPts val="0"/>
                        </a:spcAft>
                      </a:pPr>
                      <a:r>
                        <a:rPr lang="tr-TR" sz="1100" spc="-5" dirty="0">
                          <a:effectLst/>
                        </a:rPr>
                        <a:t>İlçeler</a:t>
                      </a:r>
                      <a:r>
                        <a:rPr lang="tr-TR" sz="1100" spc="-35" dirty="0">
                          <a:effectLst/>
                        </a:rPr>
                        <a:t> </a:t>
                      </a:r>
                      <a:r>
                        <a:rPr lang="tr-TR" sz="1100" spc="-10" dirty="0">
                          <a:effectLst/>
                        </a:rPr>
                        <a:t>ödeme</a:t>
                      </a:r>
                      <a:r>
                        <a:rPr lang="tr-TR" sz="1100" spc="-40" dirty="0">
                          <a:effectLst/>
                        </a:rPr>
                        <a:t> </a:t>
                      </a:r>
                      <a:r>
                        <a:rPr lang="tr-TR" sz="1100" dirty="0">
                          <a:effectLst/>
                        </a:rPr>
                        <a:t>dosyası</a:t>
                      </a:r>
                      <a:endParaRPr lang="tr-TR" sz="11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3050" marR="273050" algn="ctr" eaLnBrk="0" hangingPunct="0">
                        <a:lnSpc>
                          <a:spcPct val="115000"/>
                        </a:lnSpc>
                        <a:spcBef>
                          <a:spcPts val="555"/>
                        </a:spcBef>
                        <a:spcAft>
                          <a:spcPts val="0"/>
                        </a:spcAft>
                      </a:pPr>
                      <a:r>
                        <a:rPr lang="tr-TR" sz="1100">
                          <a:effectLst/>
                        </a:rPr>
                        <a:t>5</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7805" marR="215265" algn="ctr" eaLnBrk="0" hangingPunct="0">
                        <a:lnSpc>
                          <a:spcPct val="115000"/>
                        </a:lnSpc>
                        <a:spcBef>
                          <a:spcPts val="555"/>
                        </a:spcBef>
                        <a:spcAft>
                          <a:spcPts val="0"/>
                        </a:spcAft>
                      </a:pPr>
                      <a:r>
                        <a:rPr lang="tr-TR" sz="1100">
                          <a:effectLst/>
                        </a:rPr>
                        <a:t>10</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1910" eaLnBrk="0" hangingPunct="0">
                        <a:lnSpc>
                          <a:spcPct val="115000"/>
                        </a:lnSpc>
                        <a:spcBef>
                          <a:spcPts val="555"/>
                        </a:spcBef>
                        <a:spcAft>
                          <a:spcPts val="0"/>
                        </a:spcAft>
                      </a:pPr>
                      <a:r>
                        <a:rPr lang="tr-TR" sz="1100" spc="-10">
                          <a:effectLst/>
                        </a:rPr>
                        <a:t>Devlet</a:t>
                      </a:r>
                      <a:r>
                        <a:rPr lang="tr-TR" sz="1100" spc="-40">
                          <a:effectLst/>
                        </a:rPr>
                        <a:t> </a:t>
                      </a:r>
                      <a:r>
                        <a:rPr lang="tr-TR" sz="1100" spc="-5">
                          <a:effectLst/>
                        </a:rPr>
                        <a:t>Arşivi’ne</a:t>
                      </a:r>
                      <a:r>
                        <a:rPr lang="tr-TR" sz="1100" spc="-65">
                          <a:effectLst/>
                        </a:rPr>
                        <a:t> </a:t>
                      </a:r>
                      <a:r>
                        <a:rPr lang="tr-TR" sz="1100" spc="-5">
                          <a:effectLst/>
                        </a:rPr>
                        <a:t>gönderilmez.</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563">
                <a:tc>
                  <a:txBody>
                    <a:bodyPr/>
                    <a:lstStyle/>
                    <a:p>
                      <a:pPr marR="41910" algn="r" eaLnBrk="0" hangingPunct="0">
                        <a:lnSpc>
                          <a:spcPct val="115000"/>
                        </a:lnSpc>
                        <a:spcBef>
                          <a:spcPts val="555"/>
                        </a:spcBef>
                        <a:spcAft>
                          <a:spcPts val="0"/>
                        </a:spcAft>
                      </a:pPr>
                      <a:r>
                        <a:rPr lang="tr-TR" sz="1100">
                          <a:effectLst/>
                        </a:rPr>
                        <a:t>2</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marR="40640" eaLnBrk="0" hangingPunct="0">
                        <a:lnSpc>
                          <a:spcPct val="115000"/>
                        </a:lnSpc>
                        <a:spcBef>
                          <a:spcPts val="555"/>
                        </a:spcBef>
                        <a:spcAft>
                          <a:spcPts val="0"/>
                        </a:spcAft>
                      </a:pPr>
                      <a:r>
                        <a:rPr lang="tr-TR" sz="1100" spc="-10" dirty="0">
                          <a:effectLst/>
                        </a:rPr>
                        <a:t>Kesin</a:t>
                      </a:r>
                      <a:r>
                        <a:rPr lang="tr-TR" sz="1100" spc="-40" dirty="0">
                          <a:effectLst/>
                        </a:rPr>
                        <a:t> </a:t>
                      </a:r>
                      <a:r>
                        <a:rPr lang="tr-TR" sz="1100" spc="-5" dirty="0">
                          <a:effectLst/>
                        </a:rPr>
                        <a:t>hesap</a:t>
                      </a:r>
                      <a:r>
                        <a:rPr lang="tr-TR" sz="1100" spc="-40" dirty="0">
                          <a:effectLst/>
                        </a:rPr>
                        <a:t> </a:t>
                      </a:r>
                      <a:r>
                        <a:rPr lang="tr-TR" sz="1100" dirty="0">
                          <a:effectLst/>
                        </a:rPr>
                        <a:t>cetvelleri</a:t>
                      </a:r>
                      <a:endParaRPr lang="tr-TR" sz="11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3050" marR="273050" algn="ctr" eaLnBrk="0" hangingPunct="0">
                        <a:lnSpc>
                          <a:spcPct val="115000"/>
                        </a:lnSpc>
                        <a:spcBef>
                          <a:spcPts val="555"/>
                        </a:spcBef>
                        <a:spcAft>
                          <a:spcPts val="0"/>
                        </a:spcAft>
                      </a:pPr>
                      <a:r>
                        <a:rPr lang="tr-TR" sz="1100">
                          <a:effectLst/>
                        </a:rPr>
                        <a:t>5</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7805" marR="215265" algn="ctr" eaLnBrk="0" hangingPunct="0">
                        <a:lnSpc>
                          <a:spcPct val="115000"/>
                        </a:lnSpc>
                        <a:spcBef>
                          <a:spcPts val="555"/>
                        </a:spcBef>
                        <a:spcAft>
                          <a:spcPts val="0"/>
                        </a:spcAft>
                      </a:pPr>
                      <a:r>
                        <a:rPr lang="tr-TR" sz="1100">
                          <a:effectLst/>
                        </a:rPr>
                        <a:t>10</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1910" eaLnBrk="0" hangingPunct="0">
                        <a:lnSpc>
                          <a:spcPct val="115000"/>
                        </a:lnSpc>
                        <a:spcBef>
                          <a:spcPts val="575"/>
                        </a:spcBef>
                        <a:spcAft>
                          <a:spcPts val="0"/>
                        </a:spcAft>
                      </a:pPr>
                      <a:r>
                        <a:rPr lang="tr-TR" sz="1100" spc="-10">
                          <a:effectLst/>
                        </a:rPr>
                        <a:t>Devlet</a:t>
                      </a:r>
                      <a:r>
                        <a:rPr lang="tr-TR" sz="1100" spc="-55">
                          <a:effectLst/>
                        </a:rPr>
                        <a:t> </a:t>
                      </a:r>
                      <a:r>
                        <a:rPr lang="tr-TR" sz="1100" spc="-5">
                          <a:effectLst/>
                        </a:rPr>
                        <a:t>Arşivi’ne</a:t>
                      </a:r>
                      <a:r>
                        <a:rPr lang="tr-TR" sz="1100" spc="-60">
                          <a:effectLst/>
                        </a:rPr>
                        <a:t> </a:t>
                      </a:r>
                      <a:r>
                        <a:rPr lang="tr-TR" sz="1100" spc="-5">
                          <a:effectLst/>
                        </a:rPr>
                        <a:t>Gönderilir.</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7528">
                <a:tc>
                  <a:txBody>
                    <a:bodyPr/>
                    <a:lstStyle/>
                    <a:p>
                      <a:pPr marR="41910" algn="r" eaLnBrk="0" hangingPunct="0">
                        <a:lnSpc>
                          <a:spcPct val="115000"/>
                        </a:lnSpc>
                        <a:spcBef>
                          <a:spcPts val="555"/>
                        </a:spcBef>
                        <a:spcAft>
                          <a:spcPts val="0"/>
                        </a:spcAft>
                      </a:pPr>
                      <a:r>
                        <a:rPr lang="tr-TR" sz="1100">
                          <a:effectLst/>
                        </a:rPr>
                        <a:t>3</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marR="40640" eaLnBrk="0" hangingPunct="0">
                        <a:lnSpc>
                          <a:spcPct val="115000"/>
                        </a:lnSpc>
                        <a:spcBef>
                          <a:spcPts val="555"/>
                        </a:spcBef>
                        <a:spcAft>
                          <a:spcPts val="0"/>
                        </a:spcAft>
                      </a:pPr>
                      <a:r>
                        <a:rPr lang="tr-TR" sz="1100" dirty="0">
                          <a:effectLst/>
                        </a:rPr>
                        <a:t>Bütçe</a:t>
                      </a:r>
                      <a:r>
                        <a:rPr lang="tr-TR" sz="1100" spc="-85" dirty="0">
                          <a:effectLst/>
                        </a:rPr>
                        <a:t> </a:t>
                      </a:r>
                      <a:r>
                        <a:rPr lang="tr-TR" sz="1100" spc="-5" dirty="0">
                          <a:effectLst/>
                        </a:rPr>
                        <a:t>tasarıları</a:t>
                      </a:r>
                      <a:endParaRPr lang="tr-TR" sz="11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3050" marR="273050" algn="ctr" eaLnBrk="0" hangingPunct="0">
                        <a:lnSpc>
                          <a:spcPct val="115000"/>
                        </a:lnSpc>
                        <a:spcBef>
                          <a:spcPts val="555"/>
                        </a:spcBef>
                        <a:spcAft>
                          <a:spcPts val="0"/>
                        </a:spcAft>
                      </a:pPr>
                      <a:r>
                        <a:rPr lang="tr-TR" sz="1100">
                          <a:effectLst/>
                        </a:rPr>
                        <a:t>5</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7805" marR="215265" algn="ctr" eaLnBrk="0" hangingPunct="0">
                        <a:lnSpc>
                          <a:spcPct val="115000"/>
                        </a:lnSpc>
                        <a:spcBef>
                          <a:spcPts val="555"/>
                        </a:spcBef>
                        <a:spcAft>
                          <a:spcPts val="0"/>
                        </a:spcAft>
                      </a:pPr>
                      <a:r>
                        <a:rPr lang="tr-TR" sz="1100">
                          <a:effectLst/>
                        </a:rPr>
                        <a:t>10</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1910" eaLnBrk="0" hangingPunct="0">
                        <a:lnSpc>
                          <a:spcPct val="115000"/>
                        </a:lnSpc>
                        <a:spcBef>
                          <a:spcPts val="555"/>
                        </a:spcBef>
                        <a:spcAft>
                          <a:spcPts val="0"/>
                        </a:spcAft>
                      </a:pPr>
                      <a:r>
                        <a:rPr lang="tr-TR" sz="1100" spc="-10">
                          <a:effectLst/>
                        </a:rPr>
                        <a:t>Devlet</a:t>
                      </a:r>
                      <a:r>
                        <a:rPr lang="tr-TR" sz="1100" spc="-40">
                          <a:effectLst/>
                        </a:rPr>
                        <a:t> </a:t>
                      </a:r>
                      <a:r>
                        <a:rPr lang="tr-TR" sz="1100" spc="-5">
                          <a:effectLst/>
                        </a:rPr>
                        <a:t>Arşivi’ne</a:t>
                      </a:r>
                      <a:r>
                        <a:rPr lang="tr-TR" sz="1100" spc="-65">
                          <a:effectLst/>
                        </a:rPr>
                        <a:t> </a:t>
                      </a:r>
                      <a:r>
                        <a:rPr lang="tr-TR" sz="1100" spc="-5">
                          <a:effectLst/>
                        </a:rPr>
                        <a:t>gönderilmez.</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563">
                <a:tc>
                  <a:txBody>
                    <a:bodyPr/>
                    <a:lstStyle/>
                    <a:p>
                      <a:pPr marR="41910" algn="r" eaLnBrk="0" hangingPunct="0">
                        <a:lnSpc>
                          <a:spcPct val="115000"/>
                        </a:lnSpc>
                        <a:spcBef>
                          <a:spcPts val="555"/>
                        </a:spcBef>
                        <a:spcAft>
                          <a:spcPts val="0"/>
                        </a:spcAft>
                      </a:pPr>
                      <a:r>
                        <a:rPr lang="tr-TR" sz="1100">
                          <a:effectLst/>
                        </a:rPr>
                        <a:t>4</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marR="40640" eaLnBrk="0" hangingPunct="0">
                        <a:lnSpc>
                          <a:spcPct val="115000"/>
                        </a:lnSpc>
                        <a:spcBef>
                          <a:spcPts val="555"/>
                        </a:spcBef>
                        <a:spcAft>
                          <a:spcPts val="0"/>
                        </a:spcAft>
                      </a:pPr>
                      <a:r>
                        <a:rPr lang="tr-TR" sz="1100" dirty="0">
                          <a:effectLst/>
                        </a:rPr>
                        <a:t>Bütçe</a:t>
                      </a:r>
                      <a:endParaRPr lang="tr-TR" sz="11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3050" marR="273050" algn="ctr" eaLnBrk="0" hangingPunct="0">
                        <a:lnSpc>
                          <a:spcPct val="115000"/>
                        </a:lnSpc>
                        <a:spcBef>
                          <a:spcPts val="555"/>
                        </a:spcBef>
                        <a:spcAft>
                          <a:spcPts val="0"/>
                        </a:spcAft>
                      </a:pPr>
                      <a:r>
                        <a:rPr lang="tr-TR" sz="1100">
                          <a:effectLst/>
                        </a:rPr>
                        <a:t>5</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7805" marR="215265" algn="ctr" eaLnBrk="0" hangingPunct="0">
                        <a:lnSpc>
                          <a:spcPct val="115000"/>
                        </a:lnSpc>
                        <a:spcBef>
                          <a:spcPts val="555"/>
                        </a:spcBef>
                        <a:spcAft>
                          <a:spcPts val="0"/>
                        </a:spcAft>
                      </a:pPr>
                      <a:r>
                        <a:rPr lang="tr-TR" sz="1100">
                          <a:effectLst/>
                        </a:rPr>
                        <a:t>10</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1910" eaLnBrk="0" hangingPunct="0">
                        <a:lnSpc>
                          <a:spcPct val="115000"/>
                        </a:lnSpc>
                        <a:spcBef>
                          <a:spcPts val="555"/>
                        </a:spcBef>
                        <a:spcAft>
                          <a:spcPts val="0"/>
                        </a:spcAft>
                      </a:pPr>
                      <a:r>
                        <a:rPr lang="tr-TR" sz="1100" spc="-10">
                          <a:effectLst/>
                        </a:rPr>
                        <a:t>Devlet</a:t>
                      </a:r>
                      <a:r>
                        <a:rPr lang="tr-TR" sz="1100" spc="-40">
                          <a:effectLst/>
                        </a:rPr>
                        <a:t> </a:t>
                      </a:r>
                      <a:r>
                        <a:rPr lang="tr-TR" sz="1100" spc="-5">
                          <a:effectLst/>
                        </a:rPr>
                        <a:t>Arşivi’ne</a:t>
                      </a:r>
                      <a:r>
                        <a:rPr lang="tr-TR" sz="1100" spc="-65">
                          <a:effectLst/>
                        </a:rPr>
                        <a:t> </a:t>
                      </a:r>
                      <a:r>
                        <a:rPr lang="tr-TR" sz="1100" spc="-5">
                          <a:effectLst/>
                        </a:rPr>
                        <a:t>gönderilmez.</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198">
                <a:tc>
                  <a:txBody>
                    <a:bodyPr/>
                    <a:lstStyle/>
                    <a:p>
                      <a:pPr eaLnBrk="0" hangingPunct="0">
                        <a:lnSpc>
                          <a:spcPts val="1200"/>
                        </a:lnSpc>
                        <a:spcBef>
                          <a:spcPts val="50"/>
                        </a:spcBef>
                        <a:spcAft>
                          <a:spcPts val="0"/>
                        </a:spcAft>
                      </a:pPr>
                      <a:r>
                        <a:rPr lang="tr-TR" sz="1100">
                          <a:effectLst/>
                        </a:rPr>
                        <a:t> </a:t>
                      </a:r>
                    </a:p>
                    <a:p>
                      <a:pPr marR="41910" algn="r" eaLnBrk="0" hangingPunct="0">
                        <a:lnSpc>
                          <a:spcPct val="115000"/>
                        </a:lnSpc>
                        <a:spcAft>
                          <a:spcPts val="0"/>
                        </a:spcAft>
                      </a:pPr>
                      <a:r>
                        <a:rPr lang="tr-TR" sz="1100">
                          <a:effectLst/>
                        </a:rPr>
                        <a:t>5</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marR="40005" eaLnBrk="0" hangingPunct="0">
                        <a:lnSpc>
                          <a:spcPts val="1370"/>
                        </a:lnSpc>
                        <a:spcBef>
                          <a:spcPts val="580"/>
                        </a:spcBef>
                        <a:spcAft>
                          <a:spcPts val="0"/>
                        </a:spcAft>
                      </a:pPr>
                      <a:r>
                        <a:rPr lang="tr-TR" sz="1100" spc="-5" dirty="0">
                          <a:effectLst/>
                        </a:rPr>
                        <a:t>Yıllık</a:t>
                      </a:r>
                      <a:r>
                        <a:rPr lang="tr-TR" sz="1100" spc="15" dirty="0">
                          <a:effectLst/>
                        </a:rPr>
                        <a:t> </a:t>
                      </a:r>
                      <a:r>
                        <a:rPr lang="tr-TR" sz="1100" spc="-5" dirty="0">
                          <a:effectLst/>
                        </a:rPr>
                        <a:t>faaliyet</a:t>
                      </a:r>
                      <a:r>
                        <a:rPr lang="tr-TR" sz="1100" spc="15" dirty="0">
                          <a:effectLst/>
                        </a:rPr>
                        <a:t> </a:t>
                      </a:r>
                      <a:r>
                        <a:rPr lang="tr-TR" sz="1100" dirty="0">
                          <a:effectLst/>
                        </a:rPr>
                        <a:t>raporları</a:t>
                      </a:r>
                      <a:r>
                        <a:rPr lang="tr-TR" sz="1100" spc="-50" dirty="0">
                          <a:effectLst/>
                        </a:rPr>
                        <a:t> </a:t>
                      </a:r>
                      <a:r>
                        <a:rPr lang="tr-TR" sz="1100" spc="-5" dirty="0">
                          <a:effectLst/>
                        </a:rPr>
                        <a:t>(Valilik </a:t>
                      </a:r>
                      <a:r>
                        <a:rPr lang="tr-TR" sz="1100" dirty="0" err="1">
                          <a:effectLst/>
                        </a:rPr>
                        <a:t>İzahnamesi</a:t>
                      </a:r>
                      <a:r>
                        <a:rPr lang="tr-TR" sz="1100" spc="-5" dirty="0">
                          <a:effectLst/>
                        </a:rPr>
                        <a:t> </a:t>
                      </a:r>
                      <a:r>
                        <a:rPr lang="tr-TR" sz="1100" spc="-15" dirty="0">
                          <a:effectLst/>
                        </a:rPr>
                        <a:t>ve</a:t>
                      </a:r>
                      <a:r>
                        <a:rPr lang="tr-TR" sz="1100" spc="150" dirty="0">
                          <a:effectLst/>
                        </a:rPr>
                        <a:t> </a:t>
                      </a:r>
                      <a:r>
                        <a:rPr lang="tr-TR" sz="1100" spc="-5" dirty="0">
                          <a:effectLst/>
                        </a:rPr>
                        <a:t>Daimi</a:t>
                      </a:r>
                      <a:r>
                        <a:rPr lang="tr-TR" sz="1100" spc="-95" dirty="0">
                          <a:effectLst/>
                        </a:rPr>
                        <a:t> </a:t>
                      </a:r>
                      <a:r>
                        <a:rPr lang="tr-TR" sz="1100" spc="-5" dirty="0">
                          <a:effectLst/>
                        </a:rPr>
                        <a:t>Komisyon</a:t>
                      </a:r>
                      <a:r>
                        <a:rPr lang="tr-TR" sz="1100" spc="-95" dirty="0">
                          <a:effectLst/>
                        </a:rPr>
                        <a:t> </a:t>
                      </a:r>
                      <a:r>
                        <a:rPr lang="tr-TR" sz="1100" spc="-5" dirty="0" err="1">
                          <a:effectLst/>
                        </a:rPr>
                        <a:t>Mütalaanamesi</a:t>
                      </a:r>
                      <a:r>
                        <a:rPr lang="tr-TR" sz="1100" spc="-5" dirty="0">
                          <a:effectLst/>
                        </a:rPr>
                        <a:t>.)</a:t>
                      </a:r>
                      <a:endParaRPr lang="tr-TR" sz="11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hangingPunct="0">
                        <a:lnSpc>
                          <a:spcPts val="1200"/>
                        </a:lnSpc>
                        <a:spcBef>
                          <a:spcPts val="50"/>
                        </a:spcBef>
                        <a:spcAft>
                          <a:spcPts val="0"/>
                        </a:spcAft>
                      </a:pPr>
                      <a:r>
                        <a:rPr lang="tr-TR" sz="1100">
                          <a:effectLst/>
                        </a:rPr>
                        <a:t> </a:t>
                      </a:r>
                    </a:p>
                    <a:p>
                      <a:pPr marL="273050" marR="273050" algn="ctr" eaLnBrk="0" hangingPunct="0">
                        <a:lnSpc>
                          <a:spcPct val="115000"/>
                        </a:lnSpc>
                        <a:spcAft>
                          <a:spcPts val="0"/>
                        </a:spcAft>
                      </a:pPr>
                      <a:r>
                        <a:rPr lang="tr-TR" sz="1100">
                          <a:effectLst/>
                        </a:rPr>
                        <a:t>5</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hangingPunct="0">
                        <a:lnSpc>
                          <a:spcPts val="1200"/>
                        </a:lnSpc>
                        <a:spcBef>
                          <a:spcPts val="50"/>
                        </a:spcBef>
                        <a:spcAft>
                          <a:spcPts val="0"/>
                        </a:spcAft>
                      </a:pPr>
                      <a:r>
                        <a:rPr lang="tr-TR" sz="1100">
                          <a:effectLst/>
                        </a:rPr>
                        <a:t> </a:t>
                      </a:r>
                    </a:p>
                    <a:p>
                      <a:pPr marL="217805" marR="215265" algn="ctr" eaLnBrk="0" hangingPunct="0">
                        <a:lnSpc>
                          <a:spcPct val="115000"/>
                        </a:lnSpc>
                        <a:spcAft>
                          <a:spcPts val="0"/>
                        </a:spcAft>
                      </a:pPr>
                      <a:r>
                        <a:rPr lang="tr-TR" sz="1100">
                          <a:effectLst/>
                        </a:rPr>
                        <a:t>10</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hangingPunct="0">
                        <a:lnSpc>
                          <a:spcPts val="1200"/>
                        </a:lnSpc>
                        <a:spcBef>
                          <a:spcPts val="75"/>
                        </a:spcBef>
                        <a:spcAft>
                          <a:spcPts val="0"/>
                        </a:spcAft>
                      </a:pPr>
                      <a:r>
                        <a:rPr lang="tr-TR" sz="1100">
                          <a:effectLst/>
                        </a:rPr>
                        <a:t> </a:t>
                      </a:r>
                    </a:p>
                    <a:p>
                      <a:pPr marL="41910" eaLnBrk="0" hangingPunct="0">
                        <a:lnSpc>
                          <a:spcPct val="115000"/>
                        </a:lnSpc>
                        <a:spcAft>
                          <a:spcPts val="0"/>
                        </a:spcAft>
                      </a:pPr>
                      <a:r>
                        <a:rPr lang="tr-TR" sz="1100" spc="-10">
                          <a:effectLst/>
                        </a:rPr>
                        <a:t>Devlet</a:t>
                      </a:r>
                      <a:r>
                        <a:rPr lang="tr-TR" sz="1100" spc="-55">
                          <a:effectLst/>
                        </a:rPr>
                        <a:t> </a:t>
                      </a:r>
                      <a:r>
                        <a:rPr lang="tr-TR" sz="1100" spc="-5">
                          <a:effectLst/>
                        </a:rPr>
                        <a:t>Arşivi’ne</a:t>
                      </a:r>
                      <a:r>
                        <a:rPr lang="tr-TR" sz="1100" spc="-60">
                          <a:effectLst/>
                        </a:rPr>
                        <a:t> </a:t>
                      </a:r>
                      <a:r>
                        <a:rPr lang="tr-TR" sz="1100" spc="-5">
                          <a:effectLst/>
                        </a:rPr>
                        <a:t>Gönderilir.</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563">
                <a:tc>
                  <a:txBody>
                    <a:bodyPr/>
                    <a:lstStyle/>
                    <a:p>
                      <a:pPr marR="41910" algn="r" eaLnBrk="0" hangingPunct="0">
                        <a:lnSpc>
                          <a:spcPct val="115000"/>
                        </a:lnSpc>
                        <a:spcBef>
                          <a:spcPts val="555"/>
                        </a:spcBef>
                        <a:spcAft>
                          <a:spcPts val="0"/>
                        </a:spcAft>
                      </a:pPr>
                      <a:r>
                        <a:rPr lang="tr-TR" sz="1100">
                          <a:effectLst/>
                        </a:rPr>
                        <a:t>6</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marR="40640" eaLnBrk="0" hangingPunct="0">
                        <a:lnSpc>
                          <a:spcPct val="115000"/>
                        </a:lnSpc>
                        <a:spcBef>
                          <a:spcPts val="555"/>
                        </a:spcBef>
                        <a:spcAft>
                          <a:spcPts val="0"/>
                        </a:spcAft>
                      </a:pPr>
                      <a:r>
                        <a:rPr lang="tr-TR" sz="1100" spc="-5" dirty="0">
                          <a:effectLst/>
                        </a:rPr>
                        <a:t>Yatırım</a:t>
                      </a:r>
                      <a:r>
                        <a:rPr lang="tr-TR" sz="1100" spc="-110" dirty="0">
                          <a:effectLst/>
                        </a:rPr>
                        <a:t> </a:t>
                      </a:r>
                      <a:r>
                        <a:rPr lang="tr-TR" sz="1100" spc="-5" dirty="0">
                          <a:effectLst/>
                        </a:rPr>
                        <a:t>programları.</a:t>
                      </a:r>
                      <a:endParaRPr lang="tr-TR" sz="11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3050" marR="273050" algn="ctr" eaLnBrk="0" hangingPunct="0">
                        <a:lnSpc>
                          <a:spcPct val="115000"/>
                        </a:lnSpc>
                        <a:spcBef>
                          <a:spcPts val="555"/>
                        </a:spcBef>
                        <a:spcAft>
                          <a:spcPts val="0"/>
                        </a:spcAft>
                      </a:pPr>
                      <a:r>
                        <a:rPr lang="tr-TR" sz="1100">
                          <a:effectLst/>
                        </a:rPr>
                        <a:t>5</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7805" marR="215265" algn="ctr" eaLnBrk="0" hangingPunct="0">
                        <a:lnSpc>
                          <a:spcPct val="115000"/>
                        </a:lnSpc>
                        <a:spcBef>
                          <a:spcPts val="555"/>
                        </a:spcBef>
                        <a:spcAft>
                          <a:spcPts val="0"/>
                        </a:spcAft>
                      </a:pPr>
                      <a:r>
                        <a:rPr lang="tr-TR" sz="1100">
                          <a:effectLst/>
                        </a:rPr>
                        <a:t>10</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1910" eaLnBrk="0" hangingPunct="0">
                        <a:lnSpc>
                          <a:spcPct val="115000"/>
                        </a:lnSpc>
                        <a:spcBef>
                          <a:spcPts val="555"/>
                        </a:spcBef>
                        <a:spcAft>
                          <a:spcPts val="0"/>
                        </a:spcAft>
                      </a:pPr>
                      <a:r>
                        <a:rPr lang="tr-TR" sz="1100" spc="-10">
                          <a:effectLst/>
                        </a:rPr>
                        <a:t>Devlet</a:t>
                      </a:r>
                      <a:r>
                        <a:rPr lang="tr-TR" sz="1100" spc="-40">
                          <a:effectLst/>
                        </a:rPr>
                        <a:t> </a:t>
                      </a:r>
                      <a:r>
                        <a:rPr lang="tr-TR" sz="1100" spc="-5">
                          <a:effectLst/>
                        </a:rPr>
                        <a:t>Arşivi’ne</a:t>
                      </a:r>
                      <a:r>
                        <a:rPr lang="tr-TR" sz="1100" spc="-65">
                          <a:effectLst/>
                        </a:rPr>
                        <a:t> </a:t>
                      </a:r>
                      <a:r>
                        <a:rPr lang="tr-TR" sz="1100" spc="-5">
                          <a:effectLst/>
                        </a:rPr>
                        <a:t>gönderilmez.</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1242">
                <a:tc>
                  <a:txBody>
                    <a:bodyPr/>
                    <a:lstStyle/>
                    <a:p>
                      <a:pPr eaLnBrk="0" hangingPunct="0">
                        <a:lnSpc>
                          <a:spcPts val="700"/>
                        </a:lnSpc>
                        <a:spcBef>
                          <a:spcPts val="45"/>
                        </a:spcBef>
                        <a:spcAft>
                          <a:spcPts val="0"/>
                        </a:spcAft>
                      </a:pPr>
                      <a:r>
                        <a:rPr lang="tr-TR" sz="1100">
                          <a:effectLst/>
                        </a:rPr>
                        <a:t> </a:t>
                      </a:r>
                    </a:p>
                    <a:p>
                      <a:pPr eaLnBrk="0" hangingPunct="0">
                        <a:lnSpc>
                          <a:spcPts val="1200"/>
                        </a:lnSpc>
                        <a:spcAft>
                          <a:spcPts val="0"/>
                        </a:spcAft>
                      </a:pPr>
                      <a:r>
                        <a:rPr lang="tr-TR" sz="1100">
                          <a:effectLst/>
                        </a:rPr>
                        <a:t> </a:t>
                      </a:r>
                    </a:p>
                    <a:p>
                      <a:pPr marR="41910" algn="r" eaLnBrk="0" hangingPunct="0">
                        <a:lnSpc>
                          <a:spcPct val="115000"/>
                        </a:lnSpc>
                        <a:spcAft>
                          <a:spcPts val="0"/>
                        </a:spcAft>
                      </a:pPr>
                      <a:r>
                        <a:rPr lang="tr-TR" sz="1100">
                          <a:effectLst/>
                        </a:rPr>
                        <a:t>7</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marR="40005" algn="just" eaLnBrk="0" hangingPunct="0">
                        <a:lnSpc>
                          <a:spcPct val="115000"/>
                        </a:lnSpc>
                        <a:spcBef>
                          <a:spcPts val="555"/>
                        </a:spcBef>
                        <a:spcAft>
                          <a:spcPts val="0"/>
                        </a:spcAft>
                      </a:pPr>
                      <a:r>
                        <a:rPr lang="tr-TR" sz="1100" spc="-5" dirty="0">
                          <a:effectLst/>
                        </a:rPr>
                        <a:t>Teftiş</a:t>
                      </a:r>
                      <a:r>
                        <a:rPr lang="tr-TR" sz="1100" spc="255" dirty="0">
                          <a:effectLst/>
                        </a:rPr>
                        <a:t> </a:t>
                      </a:r>
                      <a:r>
                        <a:rPr lang="tr-TR" sz="1100" dirty="0">
                          <a:effectLst/>
                        </a:rPr>
                        <a:t>raporları</a:t>
                      </a:r>
                      <a:r>
                        <a:rPr lang="tr-TR" sz="1100" spc="245" dirty="0">
                          <a:effectLst/>
                        </a:rPr>
                        <a:t> </a:t>
                      </a:r>
                      <a:r>
                        <a:rPr lang="tr-TR" sz="1100" spc="-5" dirty="0">
                          <a:effectLst/>
                        </a:rPr>
                        <a:t>(Mülkiye</a:t>
                      </a:r>
                      <a:r>
                        <a:rPr lang="tr-TR" sz="1100" spc="285" dirty="0">
                          <a:effectLst/>
                        </a:rPr>
                        <a:t> </a:t>
                      </a:r>
                      <a:r>
                        <a:rPr lang="tr-TR" sz="1100" dirty="0">
                          <a:effectLst/>
                        </a:rPr>
                        <a:t>Müfettişleri</a:t>
                      </a:r>
                      <a:r>
                        <a:rPr lang="tr-TR" sz="1100" spc="150" dirty="0">
                          <a:effectLst/>
                        </a:rPr>
                        <a:t> </a:t>
                      </a:r>
                      <a:r>
                        <a:rPr lang="tr-TR" sz="1100" spc="-5" dirty="0">
                          <a:effectLst/>
                        </a:rPr>
                        <a:t>tarafından</a:t>
                      </a:r>
                      <a:r>
                        <a:rPr lang="tr-TR" sz="1100" spc="150" dirty="0">
                          <a:effectLst/>
                        </a:rPr>
                        <a:t> </a:t>
                      </a:r>
                      <a:r>
                        <a:rPr lang="tr-TR" sz="1100" spc="-5" dirty="0">
                          <a:effectLst/>
                        </a:rPr>
                        <a:t>İlçe</a:t>
                      </a:r>
                      <a:r>
                        <a:rPr lang="tr-TR" sz="1100" spc="170" dirty="0">
                          <a:effectLst/>
                        </a:rPr>
                        <a:t> </a:t>
                      </a:r>
                      <a:r>
                        <a:rPr lang="tr-TR" sz="1100" dirty="0">
                          <a:effectLst/>
                        </a:rPr>
                        <a:t>Özel</a:t>
                      </a:r>
                      <a:r>
                        <a:rPr lang="tr-TR" sz="1100" spc="145" dirty="0">
                          <a:effectLst/>
                        </a:rPr>
                        <a:t> </a:t>
                      </a:r>
                      <a:r>
                        <a:rPr lang="tr-TR" sz="1100" spc="-5" dirty="0">
                          <a:effectLst/>
                        </a:rPr>
                        <a:t>İdarelerinde</a:t>
                      </a:r>
                      <a:r>
                        <a:rPr lang="tr-TR" sz="1100" spc="170" dirty="0">
                          <a:effectLst/>
                        </a:rPr>
                        <a:t> </a:t>
                      </a:r>
                      <a:r>
                        <a:rPr lang="tr-TR" sz="1100" dirty="0">
                          <a:effectLst/>
                        </a:rPr>
                        <a:t>üç</a:t>
                      </a:r>
                      <a:r>
                        <a:rPr lang="tr-TR" sz="1100" spc="190" dirty="0">
                          <a:effectLst/>
                        </a:rPr>
                        <a:t> </a:t>
                      </a:r>
                      <a:r>
                        <a:rPr lang="tr-TR" sz="1100" spc="-5" dirty="0">
                          <a:effectLst/>
                        </a:rPr>
                        <a:t>yılda</a:t>
                      </a:r>
                      <a:r>
                        <a:rPr lang="tr-TR" sz="1100" spc="190" dirty="0">
                          <a:effectLst/>
                        </a:rPr>
                        <a:t> </a:t>
                      </a:r>
                      <a:r>
                        <a:rPr lang="tr-TR" sz="1100" spc="-15" dirty="0">
                          <a:effectLst/>
                        </a:rPr>
                        <a:t>bir</a:t>
                      </a:r>
                      <a:r>
                        <a:rPr lang="tr-TR" sz="1100" spc="150" dirty="0">
                          <a:effectLst/>
                        </a:rPr>
                        <a:t> </a:t>
                      </a:r>
                      <a:r>
                        <a:rPr lang="tr-TR" sz="1100" spc="-5" dirty="0">
                          <a:effectLst/>
                        </a:rPr>
                        <a:t>yapılan</a:t>
                      </a:r>
                      <a:r>
                        <a:rPr lang="tr-TR" sz="1100" spc="-70" dirty="0">
                          <a:effectLst/>
                        </a:rPr>
                        <a:t> </a:t>
                      </a:r>
                      <a:r>
                        <a:rPr lang="tr-TR" sz="1100" spc="-5" dirty="0">
                          <a:effectLst/>
                        </a:rPr>
                        <a:t>periyodik</a:t>
                      </a:r>
                      <a:r>
                        <a:rPr lang="tr-TR" sz="1100" spc="-45" dirty="0">
                          <a:effectLst/>
                        </a:rPr>
                        <a:t> </a:t>
                      </a:r>
                      <a:r>
                        <a:rPr lang="tr-TR" sz="1100" dirty="0">
                          <a:effectLst/>
                        </a:rPr>
                        <a:t>teftiş</a:t>
                      </a:r>
                      <a:r>
                        <a:rPr lang="tr-TR" sz="1100" spc="-50" dirty="0">
                          <a:effectLst/>
                        </a:rPr>
                        <a:t> </a:t>
                      </a:r>
                      <a:r>
                        <a:rPr lang="tr-TR" sz="1100" spc="-5" dirty="0">
                          <a:effectLst/>
                        </a:rPr>
                        <a:t>raporudur.)</a:t>
                      </a:r>
                      <a:endParaRPr lang="tr-TR" sz="11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hangingPunct="0">
                        <a:lnSpc>
                          <a:spcPts val="700"/>
                        </a:lnSpc>
                        <a:spcBef>
                          <a:spcPts val="45"/>
                        </a:spcBef>
                        <a:spcAft>
                          <a:spcPts val="0"/>
                        </a:spcAft>
                      </a:pPr>
                      <a:r>
                        <a:rPr lang="tr-TR" sz="1100" dirty="0">
                          <a:effectLst/>
                        </a:rPr>
                        <a:t> </a:t>
                      </a:r>
                    </a:p>
                    <a:p>
                      <a:pPr eaLnBrk="0" hangingPunct="0">
                        <a:lnSpc>
                          <a:spcPts val="1200"/>
                        </a:lnSpc>
                        <a:spcAft>
                          <a:spcPts val="0"/>
                        </a:spcAft>
                      </a:pPr>
                      <a:r>
                        <a:rPr lang="tr-TR" sz="1100" dirty="0">
                          <a:effectLst/>
                        </a:rPr>
                        <a:t> </a:t>
                      </a:r>
                    </a:p>
                    <a:p>
                      <a:pPr marL="273050" marR="273050" algn="ctr" eaLnBrk="0" hangingPunct="0">
                        <a:lnSpc>
                          <a:spcPct val="115000"/>
                        </a:lnSpc>
                        <a:spcAft>
                          <a:spcPts val="0"/>
                        </a:spcAft>
                      </a:pPr>
                      <a:r>
                        <a:rPr lang="tr-TR" sz="1100" dirty="0">
                          <a:effectLst/>
                        </a:rPr>
                        <a:t>5</a:t>
                      </a:r>
                      <a:endParaRPr lang="tr-TR" sz="11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hangingPunct="0">
                        <a:lnSpc>
                          <a:spcPts val="700"/>
                        </a:lnSpc>
                        <a:spcBef>
                          <a:spcPts val="45"/>
                        </a:spcBef>
                        <a:spcAft>
                          <a:spcPts val="0"/>
                        </a:spcAft>
                      </a:pPr>
                      <a:r>
                        <a:rPr lang="tr-TR" sz="1100">
                          <a:effectLst/>
                        </a:rPr>
                        <a:t> </a:t>
                      </a:r>
                    </a:p>
                    <a:p>
                      <a:pPr eaLnBrk="0" hangingPunct="0">
                        <a:lnSpc>
                          <a:spcPts val="1200"/>
                        </a:lnSpc>
                        <a:spcAft>
                          <a:spcPts val="0"/>
                        </a:spcAft>
                      </a:pPr>
                      <a:r>
                        <a:rPr lang="tr-TR" sz="1100">
                          <a:effectLst/>
                        </a:rPr>
                        <a:t> </a:t>
                      </a:r>
                    </a:p>
                    <a:p>
                      <a:pPr marL="217805" marR="215265" algn="ctr" eaLnBrk="0" hangingPunct="0">
                        <a:lnSpc>
                          <a:spcPct val="115000"/>
                        </a:lnSpc>
                        <a:spcAft>
                          <a:spcPts val="0"/>
                        </a:spcAft>
                      </a:pPr>
                      <a:r>
                        <a:rPr lang="tr-TR" sz="1100">
                          <a:effectLst/>
                        </a:rPr>
                        <a:t>10</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hangingPunct="0">
                        <a:lnSpc>
                          <a:spcPts val="750"/>
                        </a:lnSpc>
                        <a:spcBef>
                          <a:spcPts val="20"/>
                        </a:spcBef>
                        <a:spcAft>
                          <a:spcPts val="0"/>
                        </a:spcAft>
                      </a:pPr>
                      <a:r>
                        <a:rPr lang="tr-TR" sz="1100">
                          <a:effectLst/>
                        </a:rPr>
                        <a:t> </a:t>
                      </a:r>
                    </a:p>
                    <a:p>
                      <a:pPr eaLnBrk="0" hangingPunct="0">
                        <a:lnSpc>
                          <a:spcPts val="1200"/>
                        </a:lnSpc>
                        <a:spcAft>
                          <a:spcPts val="0"/>
                        </a:spcAft>
                      </a:pPr>
                      <a:r>
                        <a:rPr lang="tr-TR" sz="1100">
                          <a:effectLst/>
                        </a:rPr>
                        <a:t> </a:t>
                      </a:r>
                    </a:p>
                    <a:p>
                      <a:pPr marL="41910" eaLnBrk="0" hangingPunct="0">
                        <a:lnSpc>
                          <a:spcPct val="115000"/>
                        </a:lnSpc>
                        <a:spcAft>
                          <a:spcPts val="0"/>
                        </a:spcAft>
                      </a:pPr>
                      <a:r>
                        <a:rPr lang="tr-TR" sz="1100" spc="-10">
                          <a:effectLst/>
                        </a:rPr>
                        <a:t>Devlet</a:t>
                      </a:r>
                      <a:r>
                        <a:rPr lang="tr-TR" sz="1100" spc="-55">
                          <a:effectLst/>
                        </a:rPr>
                        <a:t> </a:t>
                      </a:r>
                      <a:r>
                        <a:rPr lang="tr-TR" sz="1100" spc="-5">
                          <a:effectLst/>
                        </a:rPr>
                        <a:t>Arşivi’ne</a:t>
                      </a:r>
                      <a:r>
                        <a:rPr lang="tr-TR" sz="1100" spc="-70">
                          <a:effectLst/>
                        </a:rPr>
                        <a:t> </a:t>
                      </a:r>
                      <a:r>
                        <a:rPr lang="tr-TR" sz="1100" spc="-5">
                          <a:effectLst/>
                        </a:rPr>
                        <a:t>gönderilmez.</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3877">
                <a:tc>
                  <a:txBody>
                    <a:bodyPr/>
                    <a:lstStyle/>
                    <a:p>
                      <a:pPr eaLnBrk="0" hangingPunct="0">
                        <a:lnSpc>
                          <a:spcPts val="1200"/>
                        </a:lnSpc>
                        <a:spcBef>
                          <a:spcPts val="50"/>
                        </a:spcBef>
                        <a:spcAft>
                          <a:spcPts val="0"/>
                        </a:spcAft>
                      </a:pPr>
                      <a:r>
                        <a:rPr lang="tr-TR" sz="1100">
                          <a:effectLst/>
                        </a:rPr>
                        <a:t> </a:t>
                      </a:r>
                    </a:p>
                    <a:p>
                      <a:pPr marR="41910" algn="r" eaLnBrk="0" hangingPunct="0">
                        <a:lnSpc>
                          <a:spcPct val="115000"/>
                        </a:lnSpc>
                        <a:spcAft>
                          <a:spcPts val="0"/>
                        </a:spcAft>
                      </a:pPr>
                      <a:r>
                        <a:rPr lang="tr-TR" sz="1100">
                          <a:effectLst/>
                        </a:rPr>
                        <a:t>8</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marR="40005" eaLnBrk="0" hangingPunct="0">
                        <a:lnSpc>
                          <a:spcPct val="100000"/>
                        </a:lnSpc>
                        <a:spcBef>
                          <a:spcPts val="555"/>
                        </a:spcBef>
                        <a:spcAft>
                          <a:spcPts val="0"/>
                        </a:spcAft>
                        <a:tabLst>
                          <a:tab pos="739775" algn="l"/>
                          <a:tab pos="1837690" algn="l"/>
                          <a:tab pos="2283460" algn="l"/>
                          <a:tab pos="2557780" algn="l"/>
                        </a:tabLst>
                      </a:pPr>
                      <a:r>
                        <a:rPr lang="tr-TR" sz="1100" spc="15">
                          <a:effectLst/>
                        </a:rPr>
                        <a:t>İl</a:t>
                      </a:r>
                      <a:r>
                        <a:rPr lang="tr-TR" sz="1100">
                          <a:effectLst/>
                        </a:rPr>
                        <a:t>  </a:t>
                      </a:r>
                      <a:r>
                        <a:rPr lang="tr-TR" sz="1100" spc="65">
                          <a:effectLst/>
                        </a:rPr>
                        <a:t> </a:t>
                      </a:r>
                      <a:r>
                        <a:rPr lang="tr-TR" sz="1100">
                          <a:effectLst/>
                        </a:rPr>
                        <a:t>İcmal	Defteri  </a:t>
                      </a:r>
                      <a:r>
                        <a:rPr lang="tr-TR" sz="1100" spc="55">
                          <a:effectLst/>
                        </a:rPr>
                        <a:t> </a:t>
                      </a:r>
                      <a:r>
                        <a:rPr lang="tr-TR" sz="1100" spc="-5">
                          <a:effectLst/>
                        </a:rPr>
                        <a:t>(Gelir,	</a:t>
                      </a:r>
                      <a:r>
                        <a:rPr lang="tr-TR" sz="1100" spc="-10">
                          <a:effectLst/>
                        </a:rPr>
                        <a:t>gider	</a:t>
                      </a:r>
                      <a:r>
                        <a:rPr lang="tr-TR" sz="1100" spc="-15">
                          <a:effectLst/>
                        </a:rPr>
                        <a:t>ve	</a:t>
                      </a:r>
                      <a:r>
                        <a:rPr lang="tr-TR" sz="1100">
                          <a:effectLst/>
                        </a:rPr>
                        <a:t>bütün</a:t>
                      </a:r>
                      <a:r>
                        <a:rPr lang="tr-TR" sz="1100" spc="170">
                          <a:effectLst/>
                        </a:rPr>
                        <a:t> </a:t>
                      </a:r>
                      <a:r>
                        <a:rPr lang="tr-TR" sz="1100" spc="-5">
                          <a:effectLst/>
                        </a:rPr>
                        <a:t>avansların</a:t>
                      </a:r>
                      <a:r>
                        <a:rPr lang="tr-TR" sz="1100" spc="-85">
                          <a:effectLst/>
                        </a:rPr>
                        <a:t> </a:t>
                      </a:r>
                      <a:r>
                        <a:rPr lang="tr-TR" sz="1100">
                          <a:effectLst/>
                        </a:rPr>
                        <a:t>toplandığı</a:t>
                      </a:r>
                      <a:r>
                        <a:rPr lang="tr-TR" sz="1100" spc="-100">
                          <a:effectLst/>
                        </a:rPr>
                        <a:t> </a:t>
                      </a:r>
                      <a:r>
                        <a:rPr lang="tr-TR" sz="1100">
                          <a:effectLst/>
                        </a:rPr>
                        <a:t>defter.)</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hangingPunct="0">
                        <a:lnSpc>
                          <a:spcPts val="1200"/>
                        </a:lnSpc>
                        <a:spcBef>
                          <a:spcPts val="50"/>
                        </a:spcBef>
                        <a:spcAft>
                          <a:spcPts val="0"/>
                        </a:spcAft>
                      </a:pPr>
                      <a:r>
                        <a:rPr lang="tr-TR" sz="1100" dirty="0">
                          <a:effectLst/>
                        </a:rPr>
                        <a:t> </a:t>
                      </a:r>
                    </a:p>
                    <a:p>
                      <a:pPr marL="273050" marR="273050" algn="ctr" eaLnBrk="0" hangingPunct="0">
                        <a:lnSpc>
                          <a:spcPct val="115000"/>
                        </a:lnSpc>
                        <a:spcAft>
                          <a:spcPts val="0"/>
                        </a:spcAft>
                      </a:pPr>
                      <a:r>
                        <a:rPr lang="tr-TR" sz="1100" dirty="0">
                          <a:effectLst/>
                        </a:rPr>
                        <a:t>5</a:t>
                      </a:r>
                      <a:endParaRPr lang="tr-TR" sz="11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hangingPunct="0">
                        <a:lnSpc>
                          <a:spcPts val="1200"/>
                        </a:lnSpc>
                        <a:spcBef>
                          <a:spcPts val="50"/>
                        </a:spcBef>
                        <a:spcAft>
                          <a:spcPts val="0"/>
                        </a:spcAft>
                      </a:pPr>
                      <a:r>
                        <a:rPr lang="tr-TR" sz="1100" dirty="0">
                          <a:effectLst/>
                        </a:rPr>
                        <a:t> </a:t>
                      </a:r>
                    </a:p>
                    <a:p>
                      <a:pPr marL="217805" marR="215265" algn="ctr" eaLnBrk="0" hangingPunct="0">
                        <a:lnSpc>
                          <a:spcPct val="115000"/>
                        </a:lnSpc>
                        <a:spcAft>
                          <a:spcPts val="0"/>
                        </a:spcAft>
                      </a:pPr>
                      <a:r>
                        <a:rPr lang="tr-TR" sz="1100" dirty="0">
                          <a:effectLst/>
                        </a:rPr>
                        <a:t>10</a:t>
                      </a:r>
                      <a:endParaRPr lang="tr-TR" sz="11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hangingPunct="0">
                        <a:lnSpc>
                          <a:spcPts val="1200"/>
                        </a:lnSpc>
                        <a:spcBef>
                          <a:spcPts val="75"/>
                        </a:spcBef>
                        <a:spcAft>
                          <a:spcPts val="0"/>
                        </a:spcAft>
                      </a:pPr>
                      <a:r>
                        <a:rPr lang="tr-TR" sz="1100" dirty="0">
                          <a:effectLst/>
                        </a:rPr>
                        <a:t> </a:t>
                      </a:r>
                    </a:p>
                    <a:p>
                      <a:pPr marL="41910" eaLnBrk="0" hangingPunct="0">
                        <a:lnSpc>
                          <a:spcPct val="115000"/>
                        </a:lnSpc>
                        <a:spcAft>
                          <a:spcPts val="0"/>
                        </a:spcAft>
                      </a:pPr>
                      <a:r>
                        <a:rPr lang="tr-TR" sz="1100" spc="-10" dirty="0">
                          <a:effectLst/>
                        </a:rPr>
                        <a:t>Devlet</a:t>
                      </a:r>
                      <a:r>
                        <a:rPr lang="tr-TR" sz="1100" spc="-50" dirty="0">
                          <a:effectLst/>
                        </a:rPr>
                        <a:t> </a:t>
                      </a:r>
                      <a:r>
                        <a:rPr lang="tr-TR" sz="1100" spc="-5" dirty="0">
                          <a:effectLst/>
                        </a:rPr>
                        <a:t>Arşivine</a:t>
                      </a:r>
                      <a:r>
                        <a:rPr lang="tr-TR" sz="1100" spc="-60" dirty="0">
                          <a:effectLst/>
                        </a:rPr>
                        <a:t> </a:t>
                      </a:r>
                      <a:r>
                        <a:rPr lang="tr-TR" sz="1100" spc="-5" dirty="0">
                          <a:effectLst/>
                        </a:rPr>
                        <a:t>Gönderilir.</a:t>
                      </a:r>
                      <a:endParaRPr lang="tr-TR" sz="11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4320">
                <a:tc>
                  <a:txBody>
                    <a:bodyPr/>
                    <a:lstStyle/>
                    <a:p>
                      <a:pPr eaLnBrk="0" hangingPunct="0">
                        <a:lnSpc>
                          <a:spcPts val="700"/>
                        </a:lnSpc>
                        <a:spcBef>
                          <a:spcPts val="45"/>
                        </a:spcBef>
                        <a:spcAft>
                          <a:spcPts val="0"/>
                        </a:spcAft>
                      </a:pPr>
                      <a:r>
                        <a:rPr lang="tr-TR" sz="1100">
                          <a:effectLst/>
                        </a:rPr>
                        <a:t> </a:t>
                      </a:r>
                    </a:p>
                    <a:p>
                      <a:pPr eaLnBrk="0" hangingPunct="0">
                        <a:lnSpc>
                          <a:spcPts val="1200"/>
                        </a:lnSpc>
                        <a:spcAft>
                          <a:spcPts val="0"/>
                        </a:spcAft>
                      </a:pPr>
                      <a:r>
                        <a:rPr lang="tr-TR" sz="1100">
                          <a:effectLst/>
                        </a:rPr>
                        <a:t> </a:t>
                      </a:r>
                    </a:p>
                    <a:p>
                      <a:pPr marR="41910" algn="r" eaLnBrk="0" hangingPunct="0">
                        <a:lnSpc>
                          <a:spcPct val="115000"/>
                        </a:lnSpc>
                        <a:spcAft>
                          <a:spcPts val="0"/>
                        </a:spcAft>
                      </a:pPr>
                      <a:r>
                        <a:rPr lang="tr-TR" sz="1100">
                          <a:effectLst/>
                        </a:rPr>
                        <a:t>9</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hangingPunct="0">
                        <a:lnSpc>
                          <a:spcPts val="700"/>
                        </a:lnSpc>
                        <a:spcBef>
                          <a:spcPts val="45"/>
                        </a:spcBef>
                        <a:spcAft>
                          <a:spcPts val="0"/>
                        </a:spcAft>
                      </a:pPr>
                      <a:r>
                        <a:rPr lang="tr-TR" sz="1100">
                          <a:effectLst/>
                        </a:rPr>
                        <a:t> </a:t>
                      </a:r>
                    </a:p>
                    <a:p>
                      <a:pPr eaLnBrk="0" hangingPunct="0">
                        <a:lnSpc>
                          <a:spcPts val="1200"/>
                        </a:lnSpc>
                        <a:spcAft>
                          <a:spcPts val="0"/>
                        </a:spcAft>
                      </a:pPr>
                      <a:r>
                        <a:rPr lang="tr-TR" sz="1100">
                          <a:effectLst/>
                        </a:rPr>
                        <a:t> </a:t>
                      </a:r>
                    </a:p>
                    <a:p>
                      <a:pPr marL="38735" marR="40640" eaLnBrk="0" hangingPunct="0">
                        <a:lnSpc>
                          <a:spcPct val="115000"/>
                        </a:lnSpc>
                        <a:spcAft>
                          <a:spcPts val="0"/>
                        </a:spcAft>
                      </a:pPr>
                      <a:r>
                        <a:rPr lang="tr-TR" sz="1100" spc="-10">
                          <a:effectLst/>
                        </a:rPr>
                        <a:t>Gelir</a:t>
                      </a:r>
                      <a:r>
                        <a:rPr lang="tr-TR" sz="1100" spc="-40">
                          <a:effectLst/>
                        </a:rPr>
                        <a:t> </a:t>
                      </a:r>
                      <a:r>
                        <a:rPr lang="tr-TR" sz="1100">
                          <a:effectLst/>
                        </a:rPr>
                        <a:t>Defteri</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hangingPunct="0">
                        <a:lnSpc>
                          <a:spcPts val="700"/>
                        </a:lnSpc>
                        <a:spcBef>
                          <a:spcPts val="45"/>
                        </a:spcBef>
                        <a:spcAft>
                          <a:spcPts val="0"/>
                        </a:spcAft>
                      </a:pPr>
                      <a:r>
                        <a:rPr lang="tr-TR" sz="1100">
                          <a:effectLst/>
                        </a:rPr>
                        <a:t> </a:t>
                      </a:r>
                    </a:p>
                    <a:p>
                      <a:pPr eaLnBrk="0" hangingPunct="0">
                        <a:lnSpc>
                          <a:spcPts val="1200"/>
                        </a:lnSpc>
                        <a:spcAft>
                          <a:spcPts val="0"/>
                        </a:spcAft>
                      </a:pPr>
                      <a:r>
                        <a:rPr lang="tr-TR" sz="1100">
                          <a:effectLst/>
                        </a:rPr>
                        <a:t> </a:t>
                      </a:r>
                    </a:p>
                    <a:p>
                      <a:pPr marL="273050" marR="273050" algn="ctr" eaLnBrk="0" hangingPunct="0">
                        <a:lnSpc>
                          <a:spcPct val="115000"/>
                        </a:lnSpc>
                        <a:spcAft>
                          <a:spcPts val="0"/>
                        </a:spcAft>
                      </a:pPr>
                      <a:r>
                        <a:rPr lang="tr-TR" sz="1100">
                          <a:effectLst/>
                        </a:rPr>
                        <a:t>5</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hangingPunct="0">
                        <a:lnSpc>
                          <a:spcPts val="700"/>
                        </a:lnSpc>
                        <a:spcBef>
                          <a:spcPts val="45"/>
                        </a:spcBef>
                        <a:spcAft>
                          <a:spcPts val="0"/>
                        </a:spcAft>
                      </a:pPr>
                      <a:r>
                        <a:rPr lang="tr-TR" sz="1100" dirty="0">
                          <a:effectLst/>
                        </a:rPr>
                        <a:t> </a:t>
                      </a:r>
                    </a:p>
                    <a:p>
                      <a:pPr eaLnBrk="0" hangingPunct="0">
                        <a:lnSpc>
                          <a:spcPts val="1200"/>
                        </a:lnSpc>
                        <a:spcAft>
                          <a:spcPts val="0"/>
                        </a:spcAft>
                      </a:pPr>
                      <a:r>
                        <a:rPr lang="tr-TR" sz="1100" dirty="0">
                          <a:effectLst/>
                        </a:rPr>
                        <a:t> </a:t>
                      </a:r>
                    </a:p>
                    <a:p>
                      <a:pPr marL="217805" marR="215265" algn="ctr" eaLnBrk="0" hangingPunct="0">
                        <a:lnSpc>
                          <a:spcPct val="115000"/>
                        </a:lnSpc>
                        <a:spcAft>
                          <a:spcPts val="0"/>
                        </a:spcAft>
                      </a:pPr>
                      <a:r>
                        <a:rPr lang="tr-TR" sz="1100" dirty="0">
                          <a:effectLst/>
                        </a:rPr>
                        <a:t>25</a:t>
                      </a:r>
                      <a:endParaRPr lang="tr-TR" sz="11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1910" marR="37465" algn="just" eaLnBrk="0" hangingPunct="0">
                        <a:lnSpc>
                          <a:spcPct val="115000"/>
                        </a:lnSpc>
                        <a:spcBef>
                          <a:spcPts val="575"/>
                        </a:spcBef>
                        <a:spcAft>
                          <a:spcPts val="0"/>
                        </a:spcAft>
                      </a:pPr>
                      <a:r>
                        <a:rPr lang="tr-TR" sz="1100" spc="-10" dirty="0">
                          <a:effectLst/>
                        </a:rPr>
                        <a:t>Devlet</a:t>
                      </a:r>
                      <a:r>
                        <a:rPr lang="tr-TR" sz="1100" spc="235" dirty="0">
                          <a:effectLst/>
                        </a:rPr>
                        <a:t> </a:t>
                      </a:r>
                      <a:r>
                        <a:rPr lang="tr-TR" sz="1100" dirty="0">
                          <a:effectLst/>
                        </a:rPr>
                        <a:t>Arşivi’ne</a:t>
                      </a:r>
                      <a:r>
                        <a:rPr lang="tr-TR" sz="1100" spc="225" dirty="0">
                          <a:effectLst/>
                        </a:rPr>
                        <a:t> </a:t>
                      </a:r>
                      <a:r>
                        <a:rPr lang="tr-TR" sz="1100" spc="-5" dirty="0">
                          <a:effectLst/>
                        </a:rPr>
                        <a:t>gönderilmez.</a:t>
                      </a:r>
                      <a:r>
                        <a:rPr lang="tr-TR" sz="1100" spc="240" dirty="0">
                          <a:effectLst/>
                        </a:rPr>
                        <a:t> </a:t>
                      </a:r>
                      <a:r>
                        <a:rPr lang="tr-TR" sz="1100" spc="5" dirty="0">
                          <a:effectLst/>
                        </a:rPr>
                        <a:t>İl</a:t>
                      </a:r>
                      <a:r>
                        <a:rPr lang="tr-TR" sz="1100" spc="100" dirty="0">
                          <a:effectLst/>
                        </a:rPr>
                        <a:t> </a:t>
                      </a:r>
                      <a:r>
                        <a:rPr lang="tr-TR" sz="1100" spc="-5" dirty="0">
                          <a:effectLst/>
                        </a:rPr>
                        <a:t>İcmal</a:t>
                      </a:r>
                      <a:r>
                        <a:rPr lang="tr-TR" sz="1100" spc="275" dirty="0">
                          <a:effectLst/>
                        </a:rPr>
                        <a:t> </a:t>
                      </a:r>
                      <a:r>
                        <a:rPr lang="tr-TR" sz="1100" spc="-5" dirty="0">
                          <a:effectLst/>
                        </a:rPr>
                        <a:t>defteri</a:t>
                      </a:r>
                      <a:r>
                        <a:rPr lang="tr-TR" sz="1100" spc="295" dirty="0">
                          <a:effectLst/>
                        </a:rPr>
                        <a:t> </a:t>
                      </a:r>
                      <a:r>
                        <a:rPr lang="tr-TR" sz="1100" dirty="0">
                          <a:effectLst/>
                        </a:rPr>
                        <a:t>yoksa</a:t>
                      </a:r>
                      <a:r>
                        <a:rPr lang="tr-TR" sz="1100" spc="295" dirty="0">
                          <a:effectLst/>
                        </a:rPr>
                        <a:t> </a:t>
                      </a:r>
                      <a:r>
                        <a:rPr lang="tr-TR" sz="1100" spc="-5" dirty="0">
                          <a:effectLst/>
                        </a:rPr>
                        <a:t>Devlet</a:t>
                      </a:r>
                      <a:r>
                        <a:rPr lang="tr-TR" sz="1100" spc="120" dirty="0">
                          <a:effectLst/>
                        </a:rPr>
                        <a:t> </a:t>
                      </a:r>
                      <a:r>
                        <a:rPr lang="tr-TR" sz="1100" spc="-5" dirty="0">
                          <a:effectLst/>
                        </a:rPr>
                        <a:t>Arşivi’ne</a:t>
                      </a:r>
                      <a:r>
                        <a:rPr lang="tr-TR" sz="1100" spc="-100" dirty="0">
                          <a:effectLst/>
                        </a:rPr>
                        <a:t> </a:t>
                      </a:r>
                      <a:r>
                        <a:rPr lang="tr-TR" sz="1100" spc="-10" dirty="0">
                          <a:effectLst/>
                        </a:rPr>
                        <a:t>gönderilir.</a:t>
                      </a:r>
                      <a:endParaRPr lang="tr-TR" sz="11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4320">
                <a:tc>
                  <a:txBody>
                    <a:bodyPr/>
                    <a:lstStyle/>
                    <a:p>
                      <a:pPr eaLnBrk="0" hangingPunct="0">
                        <a:lnSpc>
                          <a:spcPts val="700"/>
                        </a:lnSpc>
                        <a:spcBef>
                          <a:spcPts val="45"/>
                        </a:spcBef>
                        <a:spcAft>
                          <a:spcPts val="0"/>
                        </a:spcAft>
                      </a:pPr>
                      <a:r>
                        <a:rPr lang="tr-TR" sz="1100">
                          <a:effectLst/>
                        </a:rPr>
                        <a:t> </a:t>
                      </a:r>
                    </a:p>
                    <a:p>
                      <a:pPr eaLnBrk="0" hangingPunct="0">
                        <a:lnSpc>
                          <a:spcPts val="1200"/>
                        </a:lnSpc>
                        <a:spcAft>
                          <a:spcPts val="0"/>
                        </a:spcAft>
                      </a:pPr>
                      <a:r>
                        <a:rPr lang="tr-TR" sz="1100">
                          <a:effectLst/>
                        </a:rPr>
                        <a:t> </a:t>
                      </a:r>
                    </a:p>
                    <a:p>
                      <a:pPr marL="160655" eaLnBrk="0" hangingPunct="0">
                        <a:lnSpc>
                          <a:spcPct val="115000"/>
                        </a:lnSpc>
                        <a:spcAft>
                          <a:spcPts val="0"/>
                        </a:spcAft>
                      </a:pPr>
                      <a:r>
                        <a:rPr lang="tr-TR" sz="1100">
                          <a:effectLst/>
                        </a:rPr>
                        <a:t>10</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hangingPunct="0">
                        <a:lnSpc>
                          <a:spcPts val="700"/>
                        </a:lnSpc>
                        <a:spcBef>
                          <a:spcPts val="45"/>
                        </a:spcBef>
                        <a:spcAft>
                          <a:spcPts val="0"/>
                        </a:spcAft>
                      </a:pPr>
                      <a:r>
                        <a:rPr lang="tr-TR" sz="1100">
                          <a:effectLst/>
                        </a:rPr>
                        <a:t> </a:t>
                      </a:r>
                    </a:p>
                    <a:p>
                      <a:pPr eaLnBrk="0" hangingPunct="0">
                        <a:lnSpc>
                          <a:spcPts val="1200"/>
                        </a:lnSpc>
                        <a:spcAft>
                          <a:spcPts val="0"/>
                        </a:spcAft>
                      </a:pPr>
                      <a:r>
                        <a:rPr lang="tr-TR" sz="1100">
                          <a:effectLst/>
                        </a:rPr>
                        <a:t> </a:t>
                      </a:r>
                    </a:p>
                    <a:p>
                      <a:pPr marL="38735" marR="40640" eaLnBrk="0" hangingPunct="0">
                        <a:lnSpc>
                          <a:spcPct val="115000"/>
                        </a:lnSpc>
                        <a:spcAft>
                          <a:spcPts val="0"/>
                        </a:spcAft>
                      </a:pPr>
                      <a:r>
                        <a:rPr lang="tr-TR" sz="1100" spc="-5">
                          <a:effectLst/>
                        </a:rPr>
                        <a:t>Masraf</a:t>
                      </a:r>
                      <a:r>
                        <a:rPr lang="tr-TR" sz="1100" spc="-100">
                          <a:effectLst/>
                        </a:rPr>
                        <a:t> </a:t>
                      </a:r>
                      <a:r>
                        <a:rPr lang="tr-TR" sz="1100">
                          <a:effectLst/>
                        </a:rPr>
                        <a:t>Defteri</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hangingPunct="0">
                        <a:lnSpc>
                          <a:spcPts val="700"/>
                        </a:lnSpc>
                        <a:spcBef>
                          <a:spcPts val="45"/>
                        </a:spcBef>
                        <a:spcAft>
                          <a:spcPts val="0"/>
                        </a:spcAft>
                      </a:pPr>
                      <a:r>
                        <a:rPr lang="tr-TR" sz="1100">
                          <a:effectLst/>
                        </a:rPr>
                        <a:t> </a:t>
                      </a:r>
                    </a:p>
                    <a:p>
                      <a:pPr eaLnBrk="0" hangingPunct="0">
                        <a:lnSpc>
                          <a:spcPts val="1200"/>
                        </a:lnSpc>
                        <a:spcAft>
                          <a:spcPts val="0"/>
                        </a:spcAft>
                      </a:pPr>
                      <a:r>
                        <a:rPr lang="tr-TR" sz="1100">
                          <a:effectLst/>
                        </a:rPr>
                        <a:t> </a:t>
                      </a:r>
                    </a:p>
                    <a:p>
                      <a:pPr marL="273050" marR="273050" algn="ctr" eaLnBrk="0" hangingPunct="0">
                        <a:lnSpc>
                          <a:spcPct val="115000"/>
                        </a:lnSpc>
                        <a:spcAft>
                          <a:spcPts val="0"/>
                        </a:spcAft>
                      </a:pPr>
                      <a:r>
                        <a:rPr lang="tr-TR" sz="1100">
                          <a:effectLst/>
                        </a:rPr>
                        <a:t>5</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hangingPunct="0">
                        <a:lnSpc>
                          <a:spcPts val="700"/>
                        </a:lnSpc>
                        <a:spcBef>
                          <a:spcPts val="45"/>
                        </a:spcBef>
                        <a:spcAft>
                          <a:spcPts val="0"/>
                        </a:spcAft>
                      </a:pPr>
                      <a:r>
                        <a:rPr lang="tr-TR" sz="1100">
                          <a:effectLst/>
                        </a:rPr>
                        <a:t> </a:t>
                      </a:r>
                    </a:p>
                    <a:p>
                      <a:pPr eaLnBrk="0" hangingPunct="0">
                        <a:lnSpc>
                          <a:spcPts val="1200"/>
                        </a:lnSpc>
                        <a:spcAft>
                          <a:spcPts val="0"/>
                        </a:spcAft>
                      </a:pPr>
                      <a:r>
                        <a:rPr lang="tr-TR" sz="1100">
                          <a:effectLst/>
                        </a:rPr>
                        <a:t> </a:t>
                      </a:r>
                    </a:p>
                    <a:p>
                      <a:pPr marL="217805" marR="215265" algn="ctr" eaLnBrk="0" hangingPunct="0">
                        <a:lnSpc>
                          <a:spcPct val="115000"/>
                        </a:lnSpc>
                        <a:spcAft>
                          <a:spcPts val="0"/>
                        </a:spcAft>
                      </a:pPr>
                      <a:r>
                        <a:rPr lang="tr-TR" sz="1100">
                          <a:effectLst/>
                        </a:rPr>
                        <a:t>25</a:t>
                      </a:r>
                      <a:endParaRPr lang="tr-TR"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1910" marR="37465" algn="just" eaLnBrk="0" hangingPunct="0">
                        <a:lnSpc>
                          <a:spcPct val="115000"/>
                        </a:lnSpc>
                        <a:spcBef>
                          <a:spcPts val="575"/>
                        </a:spcBef>
                        <a:spcAft>
                          <a:spcPts val="0"/>
                        </a:spcAft>
                      </a:pPr>
                      <a:r>
                        <a:rPr lang="tr-TR" sz="1100" spc="-10" dirty="0">
                          <a:effectLst/>
                        </a:rPr>
                        <a:t>Devlet</a:t>
                      </a:r>
                      <a:r>
                        <a:rPr lang="tr-TR" sz="1100" spc="235" dirty="0">
                          <a:effectLst/>
                        </a:rPr>
                        <a:t> </a:t>
                      </a:r>
                      <a:r>
                        <a:rPr lang="tr-TR" sz="1100" dirty="0">
                          <a:effectLst/>
                        </a:rPr>
                        <a:t>Arşivi’ne</a:t>
                      </a:r>
                      <a:r>
                        <a:rPr lang="tr-TR" sz="1100" spc="225" dirty="0">
                          <a:effectLst/>
                        </a:rPr>
                        <a:t> </a:t>
                      </a:r>
                      <a:r>
                        <a:rPr lang="tr-TR" sz="1100" spc="-5" dirty="0">
                          <a:effectLst/>
                        </a:rPr>
                        <a:t>gönderilmez.</a:t>
                      </a:r>
                      <a:r>
                        <a:rPr lang="tr-TR" sz="1100" spc="240" dirty="0">
                          <a:effectLst/>
                        </a:rPr>
                        <a:t> </a:t>
                      </a:r>
                      <a:r>
                        <a:rPr lang="tr-TR" sz="1100" spc="5" dirty="0">
                          <a:effectLst/>
                        </a:rPr>
                        <a:t>İl</a:t>
                      </a:r>
                      <a:r>
                        <a:rPr lang="tr-TR" sz="1100" spc="100" dirty="0">
                          <a:effectLst/>
                        </a:rPr>
                        <a:t> </a:t>
                      </a:r>
                      <a:r>
                        <a:rPr lang="tr-TR" sz="1100" spc="-5" dirty="0">
                          <a:effectLst/>
                        </a:rPr>
                        <a:t>İcmal</a:t>
                      </a:r>
                      <a:r>
                        <a:rPr lang="tr-TR" sz="1100" spc="275" dirty="0">
                          <a:effectLst/>
                        </a:rPr>
                        <a:t> </a:t>
                      </a:r>
                      <a:r>
                        <a:rPr lang="tr-TR" sz="1100" spc="-5" dirty="0">
                          <a:effectLst/>
                        </a:rPr>
                        <a:t>defteri</a:t>
                      </a:r>
                      <a:r>
                        <a:rPr lang="tr-TR" sz="1100" spc="295" dirty="0">
                          <a:effectLst/>
                        </a:rPr>
                        <a:t> </a:t>
                      </a:r>
                      <a:r>
                        <a:rPr lang="tr-TR" sz="1100" dirty="0">
                          <a:effectLst/>
                        </a:rPr>
                        <a:t>yoksa</a:t>
                      </a:r>
                      <a:r>
                        <a:rPr lang="tr-TR" sz="1100" spc="295" dirty="0">
                          <a:effectLst/>
                        </a:rPr>
                        <a:t> </a:t>
                      </a:r>
                      <a:r>
                        <a:rPr lang="tr-TR" sz="1100" spc="-5" dirty="0">
                          <a:effectLst/>
                        </a:rPr>
                        <a:t>Devlet</a:t>
                      </a:r>
                      <a:r>
                        <a:rPr lang="tr-TR" sz="1100" spc="120" dirty="0">
                          <a:effectLst/>
                        </a:rPr>
                        <a:t> </a:t>
                      </a:r>
                      <a:r>
                        <a:rPr lang="tr-TR" sz="1100" spc="-5" dirty="0">
                          <a:effectLst/>
                        </a:rPr>
                        <a:t>Arşivine</a:t>
                      </a:r>
                      <a:r>
                        <a:rPr lang="tr-TR" sz="1100" spc="-95" dirty="0">
                          <a:effectLst/>
                        </a:rPr>
                        <a:t> </a:t>
                      </a:r>
                      <a:r>
                        <a:rPr lang="tr-TR" sz="1100" spc="-5" dirty="0">
                          <a:effectLst/>
                        </a:rPr>
                        <a:t>gönderilir.</a:t>
                      </a:r>
                      <a:endParaRPr lang="tr-TR" sz="11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76361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80546" y="217885"/>
            <a:ext cx="6096000" cy="646331"/>
          </a:xfrm>
          <a:prstGeom prst="rect">
            <a:avLst/>
          </a:prstGeom>
        </p:spPr>
        <p:txBody>
          <a:bodyPr>
            <a:spAutoFit/>
          </a:bodyPr>
          <a:lstStyle/>
          <a:p>
            <a:r>
              <a:rPr lang="en-US" b="1" dirty="0"/>
              <a:t>KURUMU</a:t>
            </a:r>
            <a:r>
              <a:rPr lang="en-US" dirty="0"/>
              <a:t>: </a:t>
            </a:r>
            <a:r>
              <a:rPr lang="en-US" b="1" dirty="0"/>
              <a:t>ÜNİVERSİTELER</a:t>
            </a:r>
            <a:endParaRPr lang="tr-TR" b="1" dirty="0"/>
          </a:p>
          <a:p>
            <a:r>
              <a:rPr lang="en-US" b="1" dirty="0" smtClean="0"/>
              <a:t>BİRİMİ</a:t>
            </a:r>
            <a:r>
              <a:rPr lang="tr-TR" b="1" dirty="0" smtClean="0"/>
              <a:t>: </a:t>
            </a:r>
            <a:r>
              <a:rPr lang="en-US" dirty="0">
                <a:solidFill>
                  <a:srgbClr val="0000FF"/>
                </a:solidFill>
              </a:rPr>
              <a:t>TIP FAKÜLTESİ</a:t>
            </a:r>
            <a:endParaRPr lang="tr-TR" dirty="0">
              <a:solidFill>
                <a:srgbClr val="0000FF"/>
              </a:solidFill>
            </a:endParaRPr>
          </a:p>
        </p:txBody>
      </p:sp>
      <p:pic>
        <p:nvPicPr>
          <p:cNvPr id="3" name="Resim 2"/>
          <p:cNvPicPr>
            <a:picLocks noChangeAspect="1"/>
          </p:cNvPicPr>
          <p:nvPr/>
        </p:nvPicPr>
        <p:blipFill>
          <a:blip r:embed="rId2"/>
          <a:stretch>
            <a:fillRect/>
          </a:stretch>
        </p:blipFill>
        <p:spPr>
          <a:xfrm>
            <a:off x="1080546" y="864216"/>
            <a:ext cx="9992497" cy="5189323"/>
          </a:xfrm>
          <a:prstGeom prst="rect">
            <a:avLst/>
          </a:prstGeom>
        </p:spPr>
      </p:pic>
    </p:spTree>
    <p:extLst>
      <p:ext uri="{BB962C8B-B14F-4D97-AF65-F5344CB8AC3E}">
        <p14:creationId xmlns:p14="http://schemas.microsoft.com/office/powerpoint/2010/main" val="3121184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39112" y="704626"/>
            <a:ext cx="10750380" cy="1069524"/>
          </a:xfrm>
          <a:prstGeom prst="rect">
            <a:avLst/>
          </a:prstGeom>
        </p:spPr>
        <p:txBody>
          <a:bodyPr wrap="square">
            <a:spAutoFit/>
          </a:bodyPr>
          <a:lstStyle/>
          <a:p>
            <a:pPr marL="67310" marR="2107565">
              <a:spcBef>
                <a:spcPts val="345"/>
              </a:spcBef>
              <a:spcAft>
                <a:spcPts val="0"/>
              </a:spcAf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KAMU</a:t>
            </a:r>
            <a:r>
              <a:rPr lang="en-US" sz="1400" spc="-8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spc="-5" dirty="0">
                <a:latin typeface="Times New Roman" panose="02020603050405020304" pitchFamily="18" charset="0"/>
                <a:ea typeface="Times New Roman" panose="02020603050405020304" pitchFamily="18" charset="0"/>
                <a:cs typeface="Times New Roman" panose="02020603050405020304" pitchFamily="18" charset="0"/>
              </a:rPr>
              <a:t>KURUM</a:t>
            </a:r>
            <a:r>
              <a:rPr lang="en-US" sz="1400" spc="-4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spc="-5" dirty="0">
                <a:latin typeface="Times New Roman" panose="02020603050405020304" pitchFamily="18" charset="0"/>
                <a:ea typeface="Times New Roman" panose="02020603050405020304" pitchFamily="18" charset="0"/>
                <a:cs typeface="Times New Roman" panose="02020603050405020304" pitchFamily="18" charset="0"/>
              </a:rPr>
              <a:t>VE</a:t>
            </a:r>
            <a:r>
              <a:rPr lang="en-US" sz="1400" spc="-75"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spc="-5" dirty="0" smtClean="0">
                <a:latin typeface="Times New Roman" panose="02020603050405020304" pitchFamily="18" charset="0"/>
                <a:ea typeface="Times New Roman" panose="02020603050405020304" pitchFamily="18" charset="0"/>
                <a:cs typeface="Times New Roman" panose="02020603050405020304" pitchFamily="18" charset="0"/>
              </a:rPr>
              <a:t>KURULUŞLARI</a:t>
            </a:r>
            <a:endParaRPr lang="tr-TR" sz="1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67310" marR="2107565" algn="ctr">
              <a:spcBef>
                <a:spcPts val="345"/>
              </a:spcBef>
              <a:spcAft>
                <a:spcPts val="0"/>
              </a:spcAft>
            </a:pPr>
            <a:r>
              <a:rPr lang="en-US" sz="1400" spc="-5" dirty="0" smtClean="0">
                <a:latin typeface="Times New Roman" panose="02020603050405020304" pitchFamily="18" charset="0"/>
                <a:ea typeface="Times New Roman" panose="02020603050405020304" pitchFamily="18" charset="0"/>
                <a:cs typeface="Times New Roman" panose="02020603050405020304" pitchFamily="18" charset="0"/>
              </a:rPr>
              <a:t>DANIŞMA</a:t>
            </a:r>
            <a:r>
              <a:rPr lang="en-US" sz="1400" spc="-5" dirty="0">
                <a:latin typeface="Times New Roman" panose="02020603050405020304" pitchFamily="18" charset="0"/>
                <a:ea typeface="Times New Roman" panose="02020603050405020304" pitchFamily="18" charset="0"/>
                <a:cs typeface="Times New Roman" panose="02020603050405020304" pitchFamily="18" charset="0"/>
              </a:rPr>
              <a:t>,</a:t>
            </a:r>
            <a:r>
              <a:rPr lang="en-US" sz="1400" spc="-45"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a:latin typeface="Times New Roman" panose="02020603050405020304" pitchFamily="18" charset="0"/>
                <a:ea typeface="Times New Roman" panose="02020603050405020304" pitchFamily="18" charset="0"/>
                <a:cs typeface="Times New Roman" panose="02020603050405020304" pitchFamily="18" charset="0"/>
              </a:rPr>
              <a:t>DENETİM</a:t>
            </a:r>
            <a:r>
              <a:rPr lang="en-US" sz="1400" spc="-4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spc="-5" dirty="0">
                <a:latin typeface="Times New Roman" panose="02020603050405020304" pitchFamily="18" charset="0"/>
                <a:ea typeface="Times New Roman" panose="02020603050405020304" pitchFamily="18" charset="0"/>
                <a:cs typeface="Times New Roman" panose="02020603050405020304" pitchFamily="18" charset="0"/>
              </a:rPr>
              <a:t>VE</a:t>
            </a:r>
            <a:r>
              <a:rPr lang="en-US" sz="1400" spc="-6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spc="-5" dirty="0">
                <a:latin typeface="Times New Roman" panose="02020603050405020304" pitchFamily="18" charset="0"/>
                <a:ea typeface="Times New Roman" panose="02020603050405020304" pitchFamily="18" charset="0"/>
                <a:cs typeface="Times New Roman" panose="02020603050405020304" pitchFamily="18" charset="0"/>
              </a:rPr>
              <a:t>YARDIMCI</a:t>
            </a:r>
            <a:r>
              <a:rPr lang="en-US" sz="1400" spc="-6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a:latin typeface="Times New Roman" panose="02020603050405020304" pitchFamily="18" charset="0"/>
                <a:ea typeface="Times New Roman" panose="02020603050405020304" pitchFamily="18" charset="0"/>
                <a:cs typeface="Times New Roman" panose="02020603050405020304" pitchFamily="18" charset="0"/>
              </a:rPr>
              <a:t>HİZMET</a:t>
            </a:r>
            <a:r>
              <a:rPr lang="en-US" sz="1400" spc="-6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spc="-5" dirty="0" smtClean="0">
                <a:latin typeface="Times New Roman" panose="02020603050405020304" pitchFamily="18" charset="0"/>
                <a:ea typeface="Times New Roman" panose="02020603050405020304" pitchFamily="18" charset="0"/>
                <a:cs typeface="Times New Roman" panose="02020603050405020304" pitchFamily="18" charset="0"/>
              </a:rPr>
              <a:t>BİRİMLERİ</a:t>
            </a:r>
            <a:endParaRPr lang="tr-TR" sz="1400" spc="-5"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67310" marR="2107565" algn="ctr">
              <a:spcBef>
                <a:spcPts val="345"/>
              </a:spcBef>
              <a:spcAft>
                <a:spcPts val="0"/>
              </a:spcAft>
            </a:pPr>
            <a:r>
              <a:rPr lang="en-US" sz="1400" spc="-5" dirty="0" smtClean="0">
                <a:latin typeface="Times New Roman" panose="02020603050405020304" pitchFamily="18" charset="0"/>
                <a:ea typeface="Times New Roman" panose="02020603050405020304" pitchFamily="18" charset="0"/>
                <a:cs typeface="Times New Roman" panose="02020603050405020304" pitchFamily="18" charset="0"/>
              </a:rPr>
              <a:t>TESPİT</a:t>
            </a:r>
            <a:r>
              <a:rPr lang="en-US" sz="1400" spc="-7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400" spc="-5" dirty="0">
                <a:latin typeface="Times New Roman" panose="02020603050405020304" pitchFamily="18" charset="0"/>
                <a:ea typeface="Times New Roman" panose="02020603050405020304" pitchFamily="18" charset="0"/>
                <a:cs typeface="Times New Roman" panose="02020603050405020304" pitchFamily="18" charset="0"/>
              </a:rPr>
              <a:t>VE</a:t>
            </a:r>
            <a:r>
              <a:rPr lang="en-US" sz="1400" spc="-7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spc="-5" dirty="0">
                <a:latin typeface="Times New Roman" panose="02020603050405020304" pitchFamily="18" charset="0"/>
                <a:ea typeface="Times New Roman" panose="02020603050405020304" pitchFamily="18" charset="0"/>
                <a:cs typeface="Times New Roman" panose="02020603050405020304" pitchFamily="18" charset="0"/>
              </a:rPr>
              <a:t>DEĞERLENDİME</a:t>
            </a:r>
            <a:r>
              <a:rPr lang="en-US" sz="1400" spc="-65"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spc="-5" dirty="0" smtClean="0">
                <a:latin typeface="Times New Roman" panose="02020603050405020304" pitchFamily="18" charset="0"/>
                <a:ea typeface="Times New Roman" panose="02020603050405020304" pitchFamily="18" charset="0"/>
                <a:cs typeface="Times New Roman" panose="02020603050405020304" pitchFamily="18" charset="0"/>
              </a:rPr>
              <a:t>FORMU</a:t>
            </a:r>
            <a:endParaRPr lang="tr-TR" sz="1400" spc="-5"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67310" marR="2107565">
              <a:spcBef>
                <a:spcPts val="345"/>
              </a:spcBef>
              <a:spcAft>
                <a:spcPts val="0"/>
              </a:spcAft>
            </a:pPr>
            <a:r>
              <a:rPr lang="tr-TR" sz="1400" spc="-5" dirty="0" smtClean="0">
                <a:latin typeface="Times New Roman" panose="02020603050405020304" pitchFamily="18" charset="0"/>
                <a:ea typeface="Times New Roman" panose="02020603050405020304" pitchFamily="18" charset="0"/>
                <a:cs typeface="Times New Roman" panose="02020603050405020304" pitchFamily="18" charset="0"/>
              </a:rPr>
              <a:t>BİRİMİ: </a:t>
            </a:r>
            <a:r>
              <a:rPr lang="en-US" sz="1400" dirty="0">
                <a:solidFill>
                  <a:srgbClr val="0000FF"/>
                </a:solidFill>
              </a:rPr>
              <a:t>ARAŞTIRMA, PLÂNLAMA VE KOORDİNASYON KURULU </a:t>
            </a:r>
            <a:r>
              <a:rPr lang="tr-TR" sz="1400" dirty="0">
                <a:solidFill>
                  <a:srgbClr val="0000FF"/>
                </a:solidFill>
              </a:rPr>
              <a:t>B</a:t>
            </a:r>
            <a:r>
              <a:rPr lang="en-US" sz="1400" dirty="0" smtClean="0">
                <a:solidFill>
                  <a:srgbClr val="0000FF"/>
                </a:solidFill>
              </a:rPr>
              <a:t>AŞKANLIĞI</a:t>
            </a:r>
            <a:endParaRPr lang="tr-TR" sz="1400" spc="-5"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1243440" y="1871492"/>
            <a:ext cx="8650203" cy="4605508"/>
          </a:xfrm>
          <a:prstGeom prst="rect">
            <a:avLst/>
          </a:prstGeom>
        </p:spPr>
      </p:pic>
    </p:spTree>
    <p:extLst>
      <p:ext uri="{BB962C8B-B14F-4D97-AF65-F5344CB8AC3E}">
        <p14:creationId xmlns:p14="http://schemas.microsoft.com/office/powerpoint/2010/main" val="3475501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947351" y="503659"/>
            <a:ext cx="10569145" cy="684803"/>
          </a:xfrm>
          <a:prstGeom prst="rect">
            <a:avLst/>
          </a:prstGeom>
        </p:spPr>
        <p:txBody>
          <a:bodyPr wrap="square">
            <a:spAutoFit/>
          </a:bodyPr>
          <a:lstStyle/>
          <a:p>
            <a:pPr marL="67310" marR="2107565">
              <a:spcBef>
                <a:spcPts val="345"/>
              </a:spcBef>
              <a:spcAft>
                <a:spcPts val="0"/>
              </a:spcAft>
            </a:pPr>
            <a:endParaRPr lang="tr-TR" spc="-5" dirty="0">
              <a:latin typeface="Times New Roman" panose="02020603050405020304" pitchFamily="18" charset="0"/>
              <a:ea typeface="Times New Roman" panose="02020603050405020304" pitchFamily="18" charset="0"/>
              <a:cs typeface="Times New Roman" panose="02020603050405020304" pitchFamily="18" charset="0"/>
            </a:endParaRPr>
          </a:p>
          <a:p>
            <a:pPr marL="67310" marR="2107565">
              <a:spcBef>
                <a:spcPts val="345"/>
              </a:spcBef>
              <a:spcAft>
                <a:spcPts val="0"/>
              </a:spcAft>
            </a:pPr>
            <a:r>
              <a:rPr lang="tr-TR" spc="-5" dirty="0">
                <a:latin typeface="Times New Roman" panose="02020603050405020304" pitchFamily="18" charset="0"/>
                <a:ea typeface="Times New Roman" panose="02020603050405020304" pitchFamily="18" charset="0"/>
                <a:cs typeface="Times New Roman" panose="02020603050405020304" pitchFamily="18" charset="0"/>
              </a:rPr>
              <a:t>BİRİMİ: </a:t>
            </a:r>
            <a:r>
              <a:rPr lang="en-US" dirty="0">
                <a:solidFill>
                  <a:srgbClr val="0000FF"/>
                </a:solidFill>
              </a:rPr>
              <a:t>BASIN VE HALKLA İLİŞKİLER MÜŞAVİRLİĞİ</a:t>
            </a:r>
            <a:endParaRPr lang="tr-TR"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1054443" y="1308281"/>
            <a:ext cx="9284043" cy="4911287"/>
          </a:xfrm>
          <a:prstGeom prst="rect">
            <a:avLst/>
          </a:prstGeom>
        </p:spPr>
      </p:pic>
    </p:spTree>
    <p:extLst>
      <p:ext uri="{BB962C8B-B14F-4D97-AF65-F5344CB8AC3E}">
        <p14:creationId xmlns:p14="http://schemas.microsoft.com/office/powerpoint/2010/main" val="3641222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19050" y="665890"/>
            <a:ext cx="4933402" cy="369332"/>
          </a:xfrm>
          <a:prstGeom prst="rect">
            <a:avLst/>
          </a:prstGeom>
        </p:spPr>
        <p:txBody>
          <a:bodyPr wrap="none">
            <a:spAutoFit/>
          </a:bodyPr>
          <a:lstStyle/>
          <a:p>
            <a:pPr marL="67310">
              <a:spcAft>
                <a:spcPts val="0"/>
              </a:spcAft>
              <a:tabLst>
                <a:tab pos="1414145"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BİRİMİ	:</a:t>
            </a:r>
            <a:r>
              <a:rPr lang="en-US" b="1" spc="-40" dirty="0">
                <a:latin typeface="Times New Roman" panose="02020603050405020304" pitchFamily="18" charset="0"/>
                <a:ea typeface="Times New Roman" panose="02020603050405020304" pitchFamily="18" charset="0"/>
                <a:cs typeface="Times New Roman" panose="02020603050405020304" pitchFamily="18" charset="0"/>
              </a:rPr>
              <a:t> </a:t>
            </a:r>
            <a:r>
              <a:rPr lang="en-US" spc="-1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EĞİTİM</a:t>
            </a:r>
            <a:r>
              <a:rPr lang="en-US" spc="-2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DAİRE</a:t>
            </a:r>
            <a:r>
              <a:rPr lang="en-US" spc="-5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BAŞKANLIĞI</a:t>
            </a:r>
            <a:endParaRPr lang="tr-TR"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1024365" y="1124698"/>
            <a:ext cx="9443610" cy="4876052"/>
          </a:xfrm>
          <a:prstGeom prst="rect">
            <a:avLst/>
          </a:prstGeom>
        </p:spPr>
      </p:pic>
    </p:spTree>
    <p:extLst>
      <p:ext uri="{BB962C8B-B14F-4D97-AF65-F5344CB8AC3E}">
        <p14:creationId xmlns:p14="http://schemas.microsoft.com/office/powerpoint/2010/main" val="391959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58174" y="539234"/>
            <a:ext cx="4236801" cy="369332"/>
          </a:xfrm>
          <a:prstGeom prst="rect">
            <a:avLst/>
          </a:prstGeom>
        </p:spPr>
        <p:txBody>
          <a:bodyPr wrap="none">
            <a:spAutoFit/>
          </a:bodyPr>
          <a:lstStyle/>
          <a:p>
            <a:pPr marL="67310">
              <a:spcAft>
                <a:spcPts val="0"/>
              </a:spcAft>
              <a:tabLst>
                <a:tab pos="1414145"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BİRİMİ	</a:t>
            </a:r>
            <a:r>
              <a:rPr lang="en-US"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b="1" spc="-5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HUKUK</a:t>
            </a:r>
            <a:r>
              <a:rPr lang="en-US" spc="-5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MÜŞAVİRLİĞİ</a:t>
            </a:r>
            <a:endParaRPr lang="tr-TR"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1095376" y="1284342"/>
            <a:ext cx="9515474" cy="4516383"/>
          </a:xfrm>
          <a:prstGeom prst="rect">
            <a:avLst/>
          </a:prstGeom>
        </p:spPr>
      </p:pic>
    </p:spTree>
    <p:extLst>
      <p:ext uri="{BB962C8B-B14F-4D97-AF65-F5344CB8AC3E}">
        <p14:creationId xmlns:p14="http://schemas.microsoft.com/office/powerpoint/2010/main" val="28139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1252778420"/>
              </p:ext>
            </p:extLst>
          </p:nvPr>
        </p:nvGraphicFramePr>
        <p:xfrm>
          <a:off x="1013253" y="1779374"/>
          <a:ext cx="10639169" cy="2409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3700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90600" y="629335"/>
            <a:ext cx="7410450" cy="369332"/>
          </a:xfrm>
          <a:prstGeom prst="rect">
            <a:avLst/>
          </a:prstGeom>
        </p:spPr>
        <p:txBody>
          <a:bodyPr wrap="square">
            <a:spAutoFit/>
          </a:bodyPr>
          <a:lstStyle/>
          <a:p>
            <a:pPr marL="67310">
              <a:spcAft>
                <a:spcPts val="0"/>
              </a:spcAft>
              <a:tabLst>
                <a:tab pos="1414145"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BİRİMİ	:</a:t>
            </a:r>
            <a:r>
              <a:rPr lang="en-US" b="1"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İDARÎ</a:t>
            </a:r>
            <a:r>
              <a:rPr lang="en-US" spc="-4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VE</a:t>
            </a:r>
            <a:r>
              <a:rPr lang="en-US" spc="-4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MALÎ</a:t>
            </a:r>
            <a:r>
              <a:rPr lang="en-US" spc="-3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İŞLER</a:t>
            </a:r>
            <a:r>
              <a:rPr lang="en-US" spc="-3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DAİRE</a:t>
            </a:r>
            <a:r>
              <a:rPr lang="en-US" spc="-3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BAŞKANLIĞI</a:t>
            </a:r>
            <a:endParaRPr lang="tr-TR"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19150" y="1026435"/>
            <a:ext cx="10410825" cy="5412465"/>
          </a:xfrm>
          <a:prstGeom prst="rect">
            <a:avLst/>
          </a:prstGeom>
        </p:spPr>
      </p:pic>
    </p:spTree>
    <p:extLst>
      <p:ext uri="{BB962C8B-B14F-4D97-AF65-F5344CB8AC3E}">
        <p14:creationId xmlns:p14="http://schemas.microsoft.com/office/powerpoint/2010/main" val="1998644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158482" y="0"/>
            <a:ext cx="9242818" cy="1074231"/>
          </a:xfrm>
          <a:prstGeom prst="rect">
            <a:avLst/>
          </a:prstGeom>
        </p:spPr>
      </p:pic>
      <p:pic>
        <p:nvPicPr>
          <p:cNvPr id="3" name="Resim 2"/>
          <p:cNvPicPr>
            <a:picLocks noChangeAspect="1"/>
          </p:cNvPicPr>
          <p:nvPr/>
        </p:nvPicPr>
        <p:blipFill>
          <a:blip r:embed="rId3"/>
          <a:stretch>
            <a:fillRect/>
          </a:stretch>
        </p:blipFill>
        <p:spPr>
          <a:xfrm>
            <a:off x="1158482" y="892595"/>
            <a:ext cx="9585718" cy="6101509"/>
          </a:xfrm>
          <a:prstGeom prst="rect">
            <a:avLst/>
          </a:prstGeom>
        </p:spPr>
      </p:pic>
    </p:spTree>
    <p:extLst>
      <p:ext uri="{BB962C8B-B14F-4D97-AF65-F5344CB8AC3E}">
        <p14:creationId xmlns:p14="http://schemas.microsoft.com/office/powerpoint/2010/main" val="2386931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6675" y="548759"/>
            <a:ext cx="2926250"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BİRİMİ	:</a:t>
            </a:r>
            <a:r>
              <a:rPr lang="en-US" spc="-65" dirty="0">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FF"/>
                </a:solidFill>
                <a:latin typeface="Calibri" panose="020F0502020204030204" pitchFamily="34" charset="0"/>
                <a:ea typeface="Calibri" panose="020F0502020204030204" pitchFamily="34" charset="0"/>
                <a:cs typeface="Times New Roman" panose="02020603050405020304" pitchFamily="18" charset="0"/>
              </a:rPr>
              <a:t>KURUM</a:t>
            </a:r>
            <a:r>
              <a:rPr lang="en-US" spc="-55"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pc="-10" dirty="0">
                <a:solidFill>
                  <a:srgbClr val="0000FF"/>
                </a:solidFill>
                <a:latin typeface="Calibri" panose="020F0502020204030204" pitchFamily="34" charset="0"/>
                <a:ea typeface="Calibri" panose="020F0502020204030204" pitchFamily="34" charset="0"/>
                <a:cs typeface="Times New Roman" panose="02020603050405020304" pitchFamily="18" charset="0"/>
              </a:rPr>
              <a:t>ARŞİVLERİ</a:t>
            </a:r>
            <a:endParaRPr lang="tr-TR" dirty="0"/>
          </a:p>
        </p:txBody>
      </p:sp>
      <p:grpSp>
        <p:nvGrpSpPr>
          <p:cNvPr id="5" name="Grup 4"/>
          <p:cNvGrpSpPr/>
          <p:nvPr/>
        </p:nvGrpSpPr>
        <p:grpSpPr>
          <a:xfrm>
            <a:off x="1504642" y="1143241"/>
            <a:ext cx="8597825" cy="4505763"/>
            <a:chOff x="1076018" y="1133716"/>
            <a:chExt cx="8163232" cy="4505763"/>
          </a:xfrm>
        </p:grpSpPr>
        <p:pic>
          <p:nvPicPr>
            <p:cNvPr id="3" name="Resim 2"/>
            <p:cNvPicPr>
              <a:picLocks noChangeAspect="1"/>
            </p:cNvPicPr>
            <p:nvPr/>
          </p:nvPicPr>
          <p:blipFill>
            <a:blip r:embed="rId2"/>
            <a:stretch>
              <a:fillRect/>
            </a:stretch>
          </p:blipFill>
          <p:spPr>
            <a:xfrm>
              <a:off x="1157715" y="1133716"/>
              <a:ext cx="8081535" cy="780567"/>
            </a:xfrm>
            <a:prstGeom prst="rect">
              <a:avLst/>
            </a:prstGeom>
          </p:spPr>
        </p:pic>
        <p:pic>
          <p:nvPicPr>
            <p:cNvPr id="4" name="Resim 3"/>
            <p:cNvPicPr>
              <a:picLocks noChangeAspect="1"/>
            </p:cNvPicPr>
            <p:nvPr/>
          </p:nvPicPr>
          <p:blipFill>
            <a:blip r:embed="rId3"/>
            <a:stretch>
              <a:fillRect/>
            </a:stretch>
          </p:blipFill>
          <p:spPr>
            <a:xfrm>
              <a:off x="1076018" y="1713820"/>
              <a:ext cx="8096557" cy="3925659"/>
            </a:xfrm>
            <a:prstGeom prst="rect">
              <a:avLst/>
            </a:prstGeom>
          </p:spPr>
        </p:pic>
      </p:grpSp>
    </p:spTree>
    <p:extLst>
      <p:ext uri="{BB962C8B-B14F-4D97-AF65-F5344CB8AC3E}">
        <p14:creationId xmlns:p14="http://schemas.microsoft.com/office/powerpoint/2010/main" val="2432791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16423" y="82034"/>
            <a:ext cx="5327164" cy="369332"/>
          </a:xfrm>
          <a:prstGeom prst="rect">
            <a:avLst/>
          </a:prstGeom>
        </p:spPr>
        <p:txBody>
          <a:bodyPr wrap="none">
            <a:spAutoFit/>
          </a:bodyPr>
          <a:lstStyle/>
          <a:p>
            <a:pPr marL="67310">
              <a:spcAft>
                <a:spcPts val="0"/>
              </a:spcAft>
              <a:tabLst>
                <a:tab pos="1853565"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BİRİMİ	:</a:t>
            </a:r>
            <a:r>
              <a:rPr lang="en-US" b="1" spc="-4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spc="-1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ÖZEL</a:t>
            </a:r>
            <a:r>
              <a:rPr lang="en-US" b="1" spc="-5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KALEM</a:t>
            </a:r>
            <a:r>
              <a:rPr lang="en-US" b="1" spc="-5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MÜDÜRLÜĞÜ</a:t>
            </a:r>
            <a:endParaRPr lang="tr-TR"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981075" y="525417"/>
            <a:ext cx="9401175" cy="3845016"/>
          </a:xfrm>
          <a:prstGeom prst="rect">
            <a:avLst/>
          </a:prstGeom>
        </p:spPr>
      </p:pic>
      <p:pic>
        <p:nvPicPr>
          <p:cNvPr id="4" name="Resim 3"/>
          <p:cNvPicPr>
            <a:picLocks noChangeAspect="1"/>
          </p:cNvPicPr>
          <p:nvPr/>
        </p:nvPicPr>
        <p:blipFill>
          <a:blip r:embed="rId3"/>
          <a:stretch>
            <a:fillRect/>
          </a:stretch>
        </p:blipFill>
        <p:spPr>
          <a:xfrm>
            <a:off x="981075" y="4195769"/>
            <a:ext cx="9401175" cy="3114661"/>
          </a:xfrm>
          <a:prstGeom prst="rect">
            <a:avLst/>
          </a:prstGeom>
        </p:spPr>
      </p:pic>
    </p:spTree>
    <p:extLst>
      <p:ext uri="{BB962C8B-B14F-4D97-AF65-F5344CB8AC3E}">
        <p14:creationId xmlns:p14="http://schemas.microsoft.com/office/powerpoint/2010/main" val="2417756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2429" y="91559"/>
            <a:ext cx="5277791" cy="369332"/>
          </a:xfrm>
          <a:prstGeom prst="rect">
            <a:avLst/>
          </a:prstGeom>
        </p:spPr>
        <p:txBody>
          <a:bodyPr wrap="none">
            <a:spAutoFit/>
          </a:bodyPr>
          <a:lstStyle/>
          <a:p>
            <a:pPr marL="67310">
              <a:spcAft>
                <a:spcPts val="0"/>
              </a:spcAft>
              <a:tabLst>
                <a:tab pos="1414145"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BİRİMİ	:</a:t>
            </a:r>
            <a:r>
              <a:rPr lang="en-US" b="1" spc="-45" dirty="0">
                <a:latin typeface="Times New Roman" panose="02020603050405020304" pitchFamily="18" charset="0"/>
                <a:ea typeface="Times New Roman" panose="02020603050405020304" pitchFamily="18" charset="0"/>
                <a:cs typeface="Times New Roman" panose="02020603050405020304" pitchFamily="18" charset="0"/>
              </a:rPr>
              <a:t> </a:t>
            </a:r>
            <a:r>
              <a:rPr lang="en-US" b="1" spc="-1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PERSONEL</a:t>
            </a:r>
            <a:r>
              <a:rPr lang="en-US" b="1" spc="-6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DAİRE</a:t>
            </a:r>
            <a:r>
              <a:rPr lang="en-US" b="1" spc="-6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BAŞKANLIĞI</a:t>
            </a:r>
            <a:endParaRPr lang="tr-TR"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1057275" y="550094"/>
            <a:ext cx="9105899" cy="5288731"/>
          </a:xfrm>
          <a:prstGeom prst="rect">
            <a:avLst/>
          </a:prstGeom>
        </p:spPr>
      </p:pic>
    </p:spTree>
    <p:extLst>
      <p:ext uri="{BB962C8B-B14F-4D97-AF65-F5344CB8AC3E}">
        <p14:creationId xmlns:p14="http://schemas.microsoft.com/office/powerpoint/2010/main" val="1121541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4182" y="91559"/>
            <a:ext cx="4679935" cy="369332"/>
          </a:xfrm>
          <a:prstGeom prst="rect">
            <a:avLst/>
          </a:prstGeom>
        </p:spPr>
        <p:txBody>
          <a:bodyPr wrap="none">
            <a:spAutoFit/>
          </a:bodyPr>
          <a:lstStyle/>
          <a:p>
            <a:pPr marL="67310">
              <a:spcAft>
                <a:spcPts val="0"/>
              </a:spcAft>
              <a:tabLst>
                <a:tab pos="1414145"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BİRİMİ	:</a:t>
            </a:r>
            <a:r>
              <a:rPr lang="en-US" b="1" spc="-65" dirty="0">
                <a:latin typeface="Times New Roman" panose="02020603050405020304" pitchFamily="18" charset="0"/>
                <a:ea typeface="Times New Roman" panose="02020603050405020304" pitchFamily="18" charset="0"/>
                <a:cs typeface="Times New Roman" panose="02020603050405020304" pitchFamily="18" charset="0"/>
              </a:rPr>
              <a:t> </a:t>
            </a:r>
            <a:r>
              <a:rPr lang="en-US" b="1"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SAVUNMA</a:t>
            </a:r>
            <a:r>
              <a:rPr lang="en-US" b="1" spc="-9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SEKRETERLİĞİ</a:t>
            </a:r>
            <a:endParaRPr lang="tr-TR"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762001" y="606308"/>
            <a:ext cx="9572624" cy="2083034"/>
          </a:xfrm>
          <a:prstGeom prst="rect">
            <a:avLst/>
          </a:prstGeom>
        </p:spPr>
      </p:pic>
      <p:pic>
        <p:nvPicPr>
          <p:cNvPr id="4" name="Resim 3"/>
          <p:cNvPicPr>
            <a:picLocks noChangeAspect="1"/>
          </p:cNvPicPr>
          <p:nvPr/>
        </p:nvPicPr>
        <p:blipFill>
          <a:blip r:embed="rId3"/>
          <a:stretch>
            <a:fillRect/>
          </a:stretch>
        </p:blipFill>
        <p:spPr>
          <a:xfrm>
            <a:off x="762001" y="2540730"/>
            <a:ext cx="9505949" cy="4317270"/>
          </a:xfrm>
          <a:prstGeom prst="rect">
            <a:avLst/>
          </a:prstGeom>
        </p:spPr>
      </p:pic>
    </p:spTree>
    <p:extLst>
      <p:ext uri="{BB962C8B-B14F-4D97-AF65-F5344CB8AC3E}">
        <p14:creationId xmlns:p14="http://schemas.microsoft.com/office/powerpoint/2010/main" val="1821223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96474" y="948809"/>
            <a:ext cx="3465051" cy="369332"/>
          </a:xfrm>
          <a:prstGeom prst="rect">
            <a:avLst/>
          </a:prstGeom>
        </p:spPr>
        <p:txBody>
          <a:bodyPr wrap="none">
            <a:spAutoFit/>
          </a:bodyPr>
          <a:lstStyle/>
          <a:p>
            <a:pPr marL="67310">
              <a:spcAft>
                <a:spcPts val="0"/>
              </a:spcAft>
              <a:tabLst>
                <a:tab pos="1414145"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BİRİMİ	</a:t>
            </a:r>
            <a:r>
              <a:rPr lang="en-US"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b="1" spc="-3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SAĞLIK</a:t>
            </a:r>
            <a:r>
              <a:rPr lang="en-US" b="1" spc="-3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spc="-1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İŞLERİ</a:t>
            </a:r>
            <a:endParaRPr lang="tr-TR"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1696474" y="1607586"/>
            <a:ext cx="9232259" cy="3326363"/>
          </a:xfrm>
          <a:prstGeom prst="rect">
            <a:avLst/>
          </a:prstGeom>
        </p:spPr>
      </p:pic>
    </p:spTree>
    <p:extLst>
      <p:ext uri="{BB962C8B-B14F-4D97-AF65-F5344CB8AC3E}">
        <p14:creationId xmlns:p14="http://schemas.microsoft.com/office/powerpoint/2010/main" val="2640385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1680" y="139184"/>
            <a:ext cx="5984139" cy="369332"/>
          </a:xfrm>
          <a:prstGeom prst="rect">
            <a:avLst/>
          </a:prstGeom>
        </p:spPr>
        <p:txBody>
          <a:bodyPr wrap="none">
            <a:spAutoFit/>
          </a:bodyPr>
          <a:lstStyle/>
          <a:p>
            <a:pPr marL="67310">
              <a:spcAft>
                <a:spcPts val="0"/>
              </a:spcAft>
              <a:tabLst>
                <a:tab pos="1414145"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BİRİMİ	:</a:t>
            </a:r>
            <a:r>
              <a:rPr lang="en-US" b="1" spc="-4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TEDARİK-İKMAL</a:t>
            </a:r>
            <a:r>
              <a:rPr lang="en-US" b="1" spc="-5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VE</a:t>
            </a:r>
            <a:r>
              <a:rPr lang="en-US" b="1" spc="-5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spc="-1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LEVAZIM</a:t>
            </a:r>
            <a:r>
              <a:rPr lang="en-US" b="1" spc="-3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spc="-1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İŞLERİ</a:t>
            </a:r>
            <a:endParaRPr lang="tr-TR"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942975" y="508516"/>
            <a:ext cx="8820150" cy="2815709"/>
          </a:xfrm>
          <a:prstGeom prst="rect">
            <a:avLst/>
          </a:prstGeom>
        </p:spPr>
      </p:pic>
      <p:pic>
        <p:nvPicPr>
          <p:cNvPr id="4" name="Resim 3"/>
          <p:cNvPicPr>
            <a:picLocks noChangeAspect="1"/>
          </p:cNvPicPr>
          <p:nvPr/>
        </p:nvPicPr>
        <p:blipFill>
          <a:blip r:embed="rId3"/>
          <a:stretch>
            <a:fillRect/>
          </a:stretch>
        </p:blipFill>
        <p:spPr>
          <a:xfrm>
            <a:off x="942975" y="3215395"/>
            <a:ext cx="9048750" cy="3789102"/>
          </a:xfrm>
          <a:prstGeom prst="rect">
            <a:avLst/>
          </a:prstGeom>
        </p:spPr>
      </p:pic>
    </p:spTree>
    <p:extLst>
      <p:ext uri="{BB962C8B-B14F-4D97-AF65-F5344CB8AC3E}">
        <p14:creationId xmlns:p14="http://schemas.microsoft.com/office/powerpoint/2010/main" val="2080775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0710" y="148709"/>
            <a:ext cx="5113579" cy="369332"/>
          </a:xfrm>
          <a:prstGeom prst="rect">
            <a:avLst/>
          </a:prstGeom>
        </p:spPr>
        <p:txBody>
          <a:bodyPr wrap="none">
            <a:spAutoFit/>
          </a:bodyPr>
          <a:lstStyle/>
          <a:p>
            <a:pPr marL="67310">
              <a:spcAft>
                <a:spcPts val="0"/>
              </a:spcAft>
              <a:tabLst>
                <a:tab pos="1414145"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BİRİMİ	</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spc="-1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TEFTİŞ</a:t>
            </a:r>
            <a:r>
              <a:rPr lang="en-US" b="1" spc="-4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KURULU</a:t>
            </a:r>
            <a:r>
              <a:rPr lang="en-US" b="1" spc="-4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BAŞKANLIĞI</a:t>
            </a:r>
            <a:endParaRPr lang="tr-TR"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952500" y="560495"/>
            <a:ext cx="9439274" cy="378872"/>
          </a:xfrm>
          <a:prstGeom prst="rect">
            <a:avLst/>
          </a:prstGeom>
        </p:spPr>
      </p:pic>
      <p:pic>
        <p:nvPicPr>
          <p:cNvPr id="4" name="Resim 3"/>
          <p:cNvPicPr>
            <a:picLocks noChangeAspect="1"/>
          </p:cNvPicPr>
          <p:nvPr/>
        </p:nvPicPr>
        <p:blipFill>
          <a:blip r:embed="rId3"/>
          <a:stretch>
            <a:fillRect/>
          </a:stretch>
        </p:blipFill>
        <p:spPr>
          <a:xfrm>
            <a:off x="952499" y="749930"/>
            <a:ext cx="9439275" cy="5974719"/>
          </a:xfrm>
          <a:prstGeom prst="rect">
            <a:avLst/>
          </a:prstGeom>
        </p:spPr>
      </p:pic>
    </p:spTree>
    <p:extLst>
      <p:ext uri="{BB962C8B-B14F-4D97-AF65-F5344CB8AC3E}">
        <p14:creationId xmlns:p14="http://schemas.microsoft.com/office/powerpoint/2010/main" val="3829132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31279" y="644009"/>
            <a:ext cx="5675272" cy="369332"/>
          </a:xfrm>
          <a:prstGeom prst="rect">
            <a:avLst/>
          </a:prstGeom>
        </p:spPr>
        <p:txBody>
          <a:bodyPr wrap="none">
            <a:spAutoFit/>
          </a:bodyPr>
          <a:lstStyle/>
          <a:p>
            <a:pPr marL="182880" marR="2107565">
              <a:spcBef>
                <a:spcPts val="345"/>
              </a:spcBef>
              <a:spcAft>
                <a:spcPts val="0"/>
              </a:spcAft>
            </a:pPr>
            <a:r>
              <a:rPr lang="tr-TR" b="1" spc="-1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Y</a:t>
            </a:r>
            <a:r>
              <a:rPr lang="en-US" b="1" spc="-1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ÖNETİM</a:t>
            </a:r>
            <a:r>
              <a:rPr lang="en-US" b="1" spc="-6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KURULU</a:t>
            </a:r>
            <a:r>
              <a:rPr lang="en-US" b="1" spc="-9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BÜROSU</a:t>
            </a:r>
            <a:endParaRPr lang="tr-TR"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1266824" y="1094116"/>
            <a:ext cx="9477376" cy="4639934"/>
          </a:xfrm>
          <a:prstGeom prst="rect">
            <a:avLst/>
          </a:prstGeom>
        </p:spPr>
      </p:pic>
    </p:spTree>
    <p:extLst>
      <p:ext uri="{BB962C8B-B14F-4D97-AF65-F5344CB8AC3E}">
        <p14:creationId xmlns:p14="http://schemas.microsoft.com/office/powerpoint/2010/main" val="2347776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96756" y="937825"/>
            <a:ext cx="9945692" cy="4839355"/>
          </a:xfrm>
          <a:prstGeom prst="rect">
            <a:avLst/>
          </a:prstGeom>
          <a:ln>
            <a:noFill/>
          </a:ln>
        </p:spPr>
        <p:style>
          <a:lnRef idx="2">
            <a:schemeClr val="dk1"/>
          </a:lnRef>
          <a:fillRef idx="1">
            <a:schemeClr val="lt1"/>
          </a:fillRef>
          <a:effectRef idx="0">
            <a:schemeClr val="dk1"/>
          </a:effectRef>
          <a:fontRef idx="minor">
            <a:schemeClr val="dk1"/>
          </a:fontRef>
        </p:style>
        <p:txBody>
          <a:bodyPr wrap="square">
            <a:noAutofit/>
          </a:bodyPr>
          <a:lstStyle/>
          <a:p>
            <a:pPr algn="just">
              <a:lnSpc>
                <a:spcPts val="1050"/>
              </a:lnSpc>
              <a:spcAft>
                <a:spcPts val="375"/>
              </a:spcAft>
            </a:pPr>
            <a:r>
              <a:rPr lang="tr-TR" b="1"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Birimlerde Yapılacak İşlemler</a:t>
            </a:r>
            <a:r>
              <a:rPr lang="tr-TR" b="1" dirty="0" smtClean="0">
                <a:solidFill>
                  <a:srgbClr val="000000"/>
                </a:solidFill>
                <a:latin typeface="Tahoma" panose="020B0604030504040204" pitchFamily="34" charset="0"/>
                <a:ea typeface="Times New Roman" panose="02020603050405020304" pitchFamily="18" charset="0"/>
                <a:cs typeface="Times New Roman" panose="02020603050405020304" pitchFamily="18" charset="0"/>
              </a:rPr>
              <a:t>:</a:t>
            </a:r>
          </a:p>
          <a:p>
            <a:pPr>
              <a:lnSpc>
                <a:spcPts val="1050"/>
              </a:lnSpc>
              <a:spcAft>
                <a:spcPts val="375"/>
              </a:spcAft>
            </a:pPr>
            <a:endParaRPr lang="tr-TR" sz="2800" dirty="0">
              <a:latin typeface="Calibri" panose="020F0502020204030204" pitchFamily="34" charset="0"/>
              <a:ea typeface="Calibri" panose="020F0502020204030204" pitchFamily="34" charset="0"/>
              <a:cs typeface="Times New Roman" panose="02020603050405020304" pitchFamily="18" charset="0"/>
            </a:endParaRPr>
          </a:p>
          <a:p>
            <a:pPr marL="72000">
              <a:lnSpc>
                <a:spcPts val="1050"/>
              </a:lnSpc>
              <a:spcBef>
                <a:spcPts val="600"/>
              </a:spcBef>
              <a:spcAft>
                <a:spcPts val="375"/>
              </a:spcAft>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Evrak </a:t>
            </a:r>
            <a:r>
              <a:rPr lang="tr-T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Kayıt, Gelen </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Evrakın; Nereden geldiği, Tarih, Sayı, Dosya Numarası, Gizlilik Kaydı</a:t>
            </a:r>
            <a:r>
              <a:rPr lang="tr-T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spcBef>
                <a:spcPts val="600"/>
              </a:spcBef>
              <a:spcAft>
                <a:spcPts val="375"/>
              </a:spcAft>
            </a:pPr>
            <a:r>
              <a:rPr lang="tr-T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Giden Evrakın; Nereye gönderildiği, Tarih, Sayı, Dosya Numarası (Konu Kodu), Gizlilik Kaydı</a:t>
            </a:r>
            <a:r>
              <a:rPr lang="tr-T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1050"/>
              </a:lnSpc>
              <a:spcAft>
                <a:spcPts val="375"/>
              </a:spcAft>
            </a:pPr>
            <a:r>
              <a:rPr lang="tr-T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Eklerle </a:t>
            </a:r>
            <a:r>
              <a:rPr lang="tr-T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İrtibatlandırma</a:t>
            </a:r>
          </a:p>
          <a:p>
            <a:pPr algn="just">
              <a:lnSpc>
                <a:spcPts val="1050"/>
              </a:lnSpc>
              <a:spcAft>
                <a:spcPts val="375"/>
              </a:spcAft>
            </a:pPr>
            <a:endParaRPr lang="tr-TR"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050"/>
              </a:lnSpc>
              <a:spcAft>
                <a:spcPts val="375"/>
              </a:spcAft>
            </a:pPr>
            <a:r>
              <a:rPr lang="tr-T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2-Dosyalama</a:t>
            </a:r>
          </a:p>
          <a:p>
            <a:pPr algn="just">
              <a:lnSpc>
                <a:spcPts val="1050"/>
              </a:lnSpc>
              <a:spcAft>
                <a:spcPts val="375"/>
              </a:spcAft>
            </a:pPr>
            <a:endParaRPr lang="tr-TR"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050"/>
              </a:lnSpc>
              <a:spcAft>
                <a:spcPts val="375"/>
              </a:spcAft>
            </a:pPr>
            <a:r>
              <a:rPr lang="tr-T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3-Klasörleme</a:t>
            </a:r>
          </a:p>
          <a:p>
            <a:pPr algn="just">
              <a:lnSpc>
                <a:spcPts val="1050"/>
              </a:lnSpc>
              <a:spcAft>
                <a:spcPts val="375"/>
              </a:spcAft>
            </a:pPr>
            <a:endParaRPr lang="tr-TR"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050"/>
              </a:lnSpc>
              <a:spcAft>
                <a:spcPts val="375"/>
              </a:spcAft>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4-Dolaba veya Rafa </a:t>
            </a:r>
            <a:r>
              <a:rPr lang="tr-T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Yerleştirme </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tr-TR"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Provenance</a:t>
            </a:r>
            <a:r>
              <a:rPr lang="tr-T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ts val="1050"/>
              </a:lnSpc>
              <a:spcAft>
                <a:spcPts val="375"/>
              </a:spcAft>
            </a:pPr>
            <a:endParaRPr lang="tr-TR"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050"/>
              </a:lnSpc>
              <a:spcAft>
                <a:spcPts val="375"/>
              </a:spcAft>
            </a:pPr>
            <a:r>
              <a:rPr lang="tr-T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5-Koruma</a:t>
            </a:r>
          </a:p>
          <a:p>
            <a:pPr algn="just">
              <a:lnSpc>
                <a:spcPts val="1050"/>
              </a:lnSpc>
              <a:spcAft>
                <a:spcPts val="375"/>
              </a:spcAft>
            </a:pPr>
            <a:endParaRPr lang="tr-TR"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050"/>
              </a:lnSpc>
              <a:spcAft>
                <a:spcPts val="375"/>
              </a:spcAft>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 Güvenlik, Isı (12 derece-18 derece), Nem (%50-%60), Toz, Yangın</a:t>
            </a:r>
            <a:r>
              <a:rPr lang="tr-T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Su, </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Haşerat</a:t>
            </a:r>
            <a:r>
              <a:rPr lang="tr-T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ts val="1050"/>
              </a:lnSpc>
              <a:spcAft>
                <a:spcPts val="375"/>
              </a:spcAft>
            </a:pPr>
            <a:r>
              <a:rPr lang="tr-T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Mikroorganizmalar</a:t>
            </a:r>
            <a:endParaRPr lang="tr-TR"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050"/>
              </a:lnSpc>
              <a:spcAft>
                <a:spcPts val="375"/>
              </a:spcAft>
            </a:pPr>
            <a:endParaRPr lang="tr-T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050"/>
              </a:lnSpc>
              <a:spcAft>
                <a:spcPts val="375"/>
              </a:spcAft>
            </a:pPr>
            <a:r>
              <a:rPr lang="tr-T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 Ayırma: İşlemi </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Devam Edenler, İşlemi Tamamlananlar, Elde Bulundurulması Gerekli </a:t>
            </a:r>
            <a:r>
              <a:rPr lang="tr-T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Olanlar</a:t>
            </a:r>
          </a:p>
          <a:p>
            <a:pPr algn="just">
              <a:lnSpc>
                <a:spcPts val="1050"/>
              </a:lnSpc>
              <a:spcAft>
                <a:spcPts val="375"/>
              </a:spcAft>
            </a:pPr>
            <a:endParaRPr lang="tr-TR"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050"/>
              </a:lnSpc>
              <a:spcAft>
                <a:spcPts val="375"/>
              </a:spcAft>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8-Envanter; Birimi, İşlem Yılı, Konu ve İşlem İtibariyle Sıra </a:t>
            </a:r>
            <a:r>
              <a:rPr lang="tr-T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Numarası</a:t>
            </a:r>
          </a:p>
          <a:p>
            <a:pPr algn="just">
              <a:lnSpc>
                <a:spcPts val="1050"/>
              </a:lnSpc>
              <a:spcAft>
                <a:spcPts val="375"/>
              </a:spcAft>
            </a:pPr>
            <a:endParaRPr lang="tr-TR"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050"/>
              </a:lnSpc>
              <a:spcAft>
                <a:spcPts val="375"/>
              </a:spcAft>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9-Devir-Teslim (Birim Arşivine)</a:t>
            </a:r>
            <a:endParaRPr lang="tr-TR"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5872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23949" y="1229410"/>
            <a:ext cx="9877426" cy="4001095"/>
          </a:xfrm>
          <a:prstGeom prst="rect">
            <a:avLst/>
          </a:prstGeom>
          <a:noFill/>
        </p:spPr>
        <p:txBody>
          <a:bodyPr wrap="square">
            <a:spAutoFit/>
          </a:bodyPr>
          <a:lstStyle/>
          <a:p>
            <a:pPr marL="514350" indent="-514350">
              <a:spcBef>
                <a:spcPts val="600"/>
              </a:spcBef>
              <a:spcAft>
                <a:spcPts val="600"/>
              </a:spcAft>
              <a:buFont typeface="+mj-lt"/>
              <a:buAutoNum type="arabicPeriod"/>
            </a:pPr>
            <a:r>
              <a:rPr lang="tr-TR" sz="2800" dirty="0">
                <a:solidFill>
                  <a:srgbClr val="0000FF"/>
                </a:solidFill>
                <a:latin typeface="Arial" panose="020B0604020202020204" pitchFamily="34" charset="0"/>
                <a:cs typeface="Arial" panose="020B0604020202020204" pitchFamily="34" charset="0"/>
              </a:rPr>
              <a:t>http://www.devletarsivleri.gov.tr/icerik/319/standart-dosya-plani-sdp</a:t>
            </a:r>
            <a:r>
              <a:rPr lang="tr-TR" sz="2800" dirty="0" smtClean="0">
                <a:solidFill>
                  <a:srgbClr val="0000FF"/>
                </a:solidFill>
                <a:latin typeface="Arial" panose="020B0604020202020204" pitchFamily="34" charset="0"/>
                <a:cs typeface="Arial" panose="020B0604020202020204" pitchFamily="34" charset="0"/>
              </a:rPr>
              <a:t>/ </a:t>
            </a:r>
          </a:p>
          <a:p>
            <a:pPr marL="514350" indent="-514350">
              <a:spcBef>
                <a:spcPts val="600"/>
              </a:spcBef>
              <a:spcAft>
                <a:spcPts val="600"/>
              </a:spcAft>
              <a:buFont typeface="+mj-lt"/>
              <a:buAutoNum type="arabicPeriod"/>
            </a:pPr>
            <a:r>
              <a:rPr lang="tr-TR" sz="2800" dirty="0">
                <a:solidFill>
                  <a:srgbClr val="0000FF"/>
                </a:solidFill>
                <a:latin typeface="Arial" panose="020B0604020202020204" pitchFamily="34" charset="0"/>
                <a:cs typeface="Arial" panose="020B0604020202020204" pitchFamily="34" charset="0"/>
              </a:rPr>
              <a:t>http://</a:t>
            </a:r>
            <a:r>
              <a:rPr lang="tr-TR" sz="2800" dirty="0" smtClean="0">
                <a:solidFill>
                  <a:srgbClr val="0000FF"/>
                </a:solidFill>
                <a:latin typeface="Arial" panose="020B0604020202020204" pitchFamily="34" charset="0"/>
                <a:cs typeface="Arial" panose="020B0604020202020204" pitchFamily="34" charset="0"/>
              </a:rPr>
              <a:t>www.basbakanlik.gov.tr/genelge_pdf/2005/2005-0320-03802.pdf </a:t>
            </a:r>
          </a:p>
          <a:p>
            <a:pPr marL="514350" indent="-514350">
              <a:spcBef>
                <a:spcPts val="600"/>
              </a:spcBef>
              <a:spcAft>
                <a:spcPts val="600"/>
              </a:spcAft>
              <a:buFont typeface="+mj-lt"/>
              <a:buAutoNum type="arabicPeriod"/>
            </a:pPr>
            <a:r>
              <a:rPr lang="tr-TR" sz="2800" dirty="0">
                <a:solidFill>
                  <a:srgbClr val="0000FF"/>
                </a:solidFill>
                <a:latin typeface="Arial" panose="020B0604020202020204" pitchFamily="34" charset="0"/>
                <a:cs typeface="Arial" panose="020B0604020202020204" pitchFamily="34" charset="0"/>
              </a:rPr>
              <a:t>http://www.devletarsivleri.gov.tr/icerik/33/formlar-ve-dokumanlar</a:t>
            </a:r>
            <a:r>
              <a:rPr lang="tr-TR" sz="2800" dirty="0" smtClean="0">
                <a:solidFill>
                  <a:srgbClr val="0000FF"/>
                </a:solidFill>
                <a:latin typeface="Arial" panose="020B0604020202020204" pitchFamily="34" charset="0"/>
                <a:cs typeface="Arial" panose="020B0604020202020204" pitchFamily="34" charset="0"/>
              </a:rPr>
              <a:t>/</a:t>
            </a:r>
          </a:p>
          <a:p>
            <a:pPr marL="514350" indent="-514350">
              <a:spcBef>
                <a:spcPts val="600"/>
              </a:spcBef>
              <a:spcAft>
                <a:spcPts val="600"/>
              </a:spcAft>
              <a:buFont typeface="+mj-lt"/>
              <a:buAutoNum type="arabicPeriod"/>
            </a:pPr>
            <a:r>
              <a:rPr lang="tr-TR" sz="2800" dirty="0">
                <a:solidFill>
                  <a:srgbClr val="0000FF"/>
                </a:solidFill>
                <a:latin typeface="Arial" panose="020B0604020202020204" pitchFamily="34" charset="0"/>
                <a:cs typeface="Arial" panose="020B0604020202020204" pitchFamily="34" charset="0"/>
              </a:rPr>
              <a:t>http://www.devletarsivleri.gov.tr/icerik/2603/saklama-planlariarsiv-malzemesi-tespit-ve-degerlendirme-formu</a:t>
            </a:r>
            <a:r>
              <a:rPr lang="tr-TR" dirty="0" smtClean="0">
                <a:solidFill>
                  <a:srgbClr val="0000FF"/>
                </a:solidFill>
                <a:latin typeface="Arial" panose="020B0604020202020204" pitchFamily="34" charset="0"/>
                <a:cs typeface="Arial" panose="020B0604020202020204" pitchFamily="34" charset="0"/>
              </a:rPr>
              <a:t>/</a:t>
            </a:r>
            <a:endParaRPr lang="tr-TR" dirty="0">
              <a:solidFill>
                <a:srgbClr val="0000FF"/>
              </a:solidFill>
              <a:latin typeface="Arial" panose="020B0604020202020204" pitchFamily="34" charset="0"/>
              <a:cs typeface="Arial" panose="020B0604020202020204" pitchFamily="34" charset="0"/>
            </a:endParaRPr>
          </a:p>
        </p:txBody>
      </p:sp>
      <p:sp>
        <p:nvSpPr>
          <p:cNvPr id="4" name="Metin kutusu 3"/>
          <p:cNvSpPr txBox="1"/>
          <p:nvPr/>
        </p:nvSpPr>
        <p:spPr>
          <a:xfrm>
            <a:off x="3552825" y="381000"/>
            <a:ext cx="4676775" cy="646331"/>
          </a:xfrm>
          <a:prstGeom prst="rect">
            <a:avLst/>
          </a:prstGeom>
          <a:noFill/>
        </p:spPr>
        <p:txBody>
          <a:bodyPr wrap="square" rtlCol="0">
            <a:spAutoFit/>
          </a:bodyPr>
          <a:lstStyle/>
          <a:p>
            <a:r>
              <a:rPr lang="tr-TR" sz="3600" b="1" dirty="0" smtClean="0">
                <a:solidFill>
                  <a:srgbClr val="C00000"/>
                </a:solidFill>
              </a:rPr>
              <a:t>FAYDALI LİNKLER</a:t>
            </a:r>
            <a:endParaRPr lang="tr-TR" sz="3600" b="1" dirty="0">
              <a:solidFill>
                <a:srgbClr val="C00000"/>
              </a:solidFill>
            </a:endParaRPr>
          </a:p>
        </p:txBody>
      </p:sp>
    </p:spTree>
    <p:extLst>
      <p:ext uri="{BB962C8B-B14F-4D97-AF65-F5344CB8AC3E}">
        <p14:creationId xmlns:p14="http://schemas.microsoft.com/office/powerpoint/2010/main" val="323189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17133" y="352426"/>
            <a:ext cx="11338261" cy="606319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spcBef>
                <a:spcPts val="600"/>
              </a:spcBef>
            </a:pPr>
            <a:r>
              <a:rPr lang="tr-TR" b="1"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Birim Arşivine Verilecek Malzemenin Ayırımı ve Hazırlanması</a:t>
            </a:r>
            <a:endParaRPr lang="tr-TR" sz="28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tr-TR" sz="16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Ayırım işlemlerine müteakip, arşive devredilecek malzeme ilgili birimlerde işin ve malzemenin özelliklerine göre;</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tr-TR" sz="16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a) Birimi,</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tr-TR" sz="16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b) İşlem yılı (teşekkül ettiği yıl),</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tr-TR" sz="16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c) Konu ve işlem itibariyle aidiyeti,</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tr-TR" sz="16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d) Aidiyet içerisindeki tarih (Kronolojik sıralama, küçük tarihten büyük tarihe göre yapılır. Ekler için de aynı </a:t>
            </a:r>
            <a:r>
              <a:rPr lang="tr-TR" sz="1600" dirty="0" err="1" smtClean="0">
                <a:solidFill>
                  <a:srgbClr val="000000"/>
                </a:solidFill>
                <a:latin typeface="Tahoma" panose="020B0604030504040204" pitchFamily="34" charset="0"/>
                <a:ea typeface="Times New Roman" panose="02020603050405020304" pitchFamily="18" charset="0"/>
                <a:cs typeface="Times New Roman" panose="02020603050405020304" pitchFamily="18" charset="0"/>
              </a:rPr>
              <a:t>usûl</a:t>
            </a:r>
            <a:r>
              <a:rPr lang="tr-TR" sz="1600" dirty="0" smtClean="0">
                <a:solidFill>
                  <a:srgbClr val="000000"/>
                </a:solidFill>
                <a:latin typeface="Tahoma" panose="020B0604030504040204" pitchFamily="34" charset="0"/>
                <a:ea typeface="Times New Roman" panose="02020603050405020304" pitchFamily="18" charset="0"/>
                <a:cs typeface="Times New Roman" panose="02020603050405020304" pitchFamily="18" charset="0"/>
              </a:rPr>
              <a:t> </a:t>
            </a:r>
            <a:r>
              <a:rPr lang="tr-TR" sz="16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uygulanır) ve sıra numarası esas alınır.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tr-TR" sz="16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a. Evrak; kayıtlara uygun,</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tr-TR" sz="16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b. Ekleriyle birlikte dosyalanır,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tr-TR" sz="16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c. Dosyaların (klasörlerin) sırt kısmına:</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tr-TR" b="1"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Dosyalama:</a:t>
            </a:r>
            <a:endParaRPr lang="tr-TR" sz="2800" b="1"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tr-TR" sz="16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1- Dosya veya klasörün ait olduğu birim</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tr-TR" sz="16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2- Konu kodu ya da konu adı</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tr-TR" sz="16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3- İşlem yılı</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tr-TR" sz="16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Mutlaka yazılır.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tr-TR" dirty="0">
                <a:solidFill>
                  <a:srgbClr val="333333"/>
                </a:solidFill>
                <a:latin typeface="Tahoma" panose="020B0604030504040204" pitchFamily="34" charset="0"/>
                <a:ea typeface="Times New Roman" panose="02020603050405020304" pitchFamily="18" charset="0"/>
                <a:cs typeface="Times New Roman" panose="02020603050405020304" pitchFamily="18" charset="0"/>
              </a:rPr>
              <a:t> </a:t>
            </a:r>
            <a:endParaRPr lang="tr-TR" sz="28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tr-TR" b="1" dirty="0">
                <a:solidFill>
                  <a:srgbClr val="FF0000"/>
                </a:solidFill>
                <a:latin typeface="Tahoma" panose="020B0604030504040204" pitchFamily="34" charset="0"/>
                <a:ea typeface="Times New Roman" panose="02020603050405020304" pitchFamily="18" charset="0"/>
                <a:cs typeface="Times New Roman" panose="02020603050405020304" pitchFamily="18" charset="0"/>
              </a:rPr>
              <a:t>Dikkat</a:t>
            </a:r>
            <a:endParaRPr lang="tr-TR"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tr-TR" sz="14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Sicil dosyaları</a:t>
            </a:r>
            <a:r>
              <a:rPr lang="tr-TR" sz="1400" dirty="0" smtClean="0">
                <a:solidFill>
                  <a:srgbClr val="000000"/>
                </a:solidFill>
                <a:latin typeface="Tahoma" panose="020B0604030504040204" pitchFamily="34" charset="0"/>
                <a:ea typeface="Times New Roman" panose="02020603050405020304" pitchFamily="18" charset="0"/>
                <a:cs typeface="Times New Roman" panose="02020603050405020304" pitchFamily="18" charset="0"/>
              </a:rPr>
              <a:t>, sicil </a:t>
            </a:r>
            <a:r>
              <a:rPr lang="tr-TR" sz="14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numarası (Kurum ve kuruluşlarda</a:t>
            </a:r>
            <a:r>
              <a:rPr lang="tr-TR" sz="1400" dirty="0" smtClean="0">
                <a:solidFill>
                  <a:srgbClr val="000000"/>
                </a:solidFill>
                <a:latin typeface="Tahoma" panose="020B0604030504040204" pitchFamily="34" charset="0"/>
                <a:ea typeface="Times New Roman" panose="02020603050405020304" pitchFamily="18" charset="0"/>
                <a:cs typeface="Times New Roman" panose="02020603050405020304" pitchFamily="18" charset="0"/>
              </a:rPr>
              <a:t>, kurum </a:t>
            </a:r>
            <a:r>
              <a:rPr lang="tr-TR" sz="14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sicil numarasına ilâveten, </a:t>
            </a:r>
            <a:r>
              <a:rPr lang="tr-TR" sz="1400" dirty="0" smtClean="0">
                <a:solidFill>
                  <a:srgbClr val="000000"/>
                </a:solidFill>
                <a:latin typeface="Tahoma" panose="020B0604030504040204" pitchFamily="34" charset="0"/>
                <a:ea typeface="Times New Roman" panose="02020603050405020304" pitchFamily="18" charset="0"/>
                <a:cs typeface="Times New Roman" panose="02020603050405020304" pitchFamily="18" charset="0"/>
              </a:rPr>
              <a:t>emekli sicil </a:t>
            </a:r>
            <a:r>
              <a:rPr lang="tr-TR" sz="14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numarası da belirtilmelidir) veya isim esas alınmak suretiyle hazırlanır ve arşivde de buna göre bir yerleştirme yapılır.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263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2754" y="1832264"/>
            <a:ext cx="10543308" cy="2439129"/>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ts val="1050"/>
              </a:lnSpc>
              <a:spcAft>
                <a:spcPts val="375"/>
              </a:spcAft>
            </a:pPr>
            <a:r>
              <a:rPr lang="tr-T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Gizlilik</a:t>
            </a:r>
            <a:r>
              <a:rPr lang="tr-T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Dereceli Evrak</a:t>
            </a:r>
            <a:endParaRPr lang="tr-TR" sz="32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Bef>
                <a:spcPts val="600"/>
              </a:spcBef>
            </a:pP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İçerisinde tamamen veya kısmen gizlilik derecesi taşıyan kamu evrakının bulunduğu dosya gömleğinin,  sağ üst köşesine kırmızı ıstampa mürekkebi ile "</a:t>
            </a:r>
            <a:r>
              <a:rPr lang="tr-T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Gizli</a:t>
            </a: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damgası vurulur. Gizlilik dereceli malzeme,  arşivde tasnif ve yerleştirme sırasında normal malzeme gibi işleme tâbi tutulur. Gizlilik dereceli kamu evrakı, ait olduğu dairesinde gizliliği kaldırılmadıkça, bu hüviyetini muhafaza eder. Gizliliği kaldırılan malzemeye, "</a:t>
            </a:r>
            <a:r>
              <a:rPr lang="tr-TR"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Gizliliği Kaldırıldı</a:t>
            </a: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damgası vurularak, gizlilik damgası iptal edilir</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8757932" y="776585"/>
            <a:ext cx="1343638" cy="584775"/>
          </a:xfrm>
          <a:prstGeom prst="rect">
            <a:avLst/>
          </a:prstGeom>
          <a:noFill/>
          <a:effectLst>
            <a:outerShdw sx="1000" sy="1000" algn="ctr" rotWithShape="0">
              <a:srgbClr val="000000"/>
            </a:outerShdw>
            <a:reflection endPos="0" dir="5400000" sy="-100000" algn="bl" rotWithShape="0"/>
          </a:effectLst>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3200" b="1" cap="none" spc="0" dirty="0" smtClean="0">
                <a:ln/>
                <a:solidFill>
                  <a:schemeClr val="accent3"/>
                </a:solidFill>
                <a:effectLst/>
              </a:rPr>
              <a:t>GİZLİ</a:t>
            </a:r>
            <a:endParaRPr lang="tr-TR" sz="3200" b="1" cap="none" spc="0" dirty="0">
              <a:ln/>
              <a:solidFill>
                <a:schemeClr val="accent3"/>
              </a:solidFill>
              <a:effectLst/>
            </a:endParaRPr>
          </a:p>
        </p:txBody>
      </p:sp>
    </p:spTree>
    <p:extLst>
      <p:ext uri="{BB962C8B-B14F-4D97-AF65-F5344CB8AC3E}">
        <p14:creationId xmlns:p14="http://schemas.microsoft.com/office/powerpoint/2010/main" val="93383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7200" y="504634"/>
            <a:ext cx="11315700" cy="5816977"/>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tr-TR" b="1" dirty="0">
                <a:solidFill>
                  <a:srgbClr val="000000"/>
                </a:solidFill>
                <a:latin typeface="Tahoma" panose="020B0604030504040204" pitchFamily="34" charset="0"/>
                <a:ea typeface="Times New Roman" panose="02020603050405020304" pitchFamily="18" charset="0"/>
              </a:rPr>
              <a:t>Birim Arşivine Devir</a:t>
            </a:r>
            <a:endParaRPr lang="tr-TR" sz="3200" dirty="0">
              <a:latin typeface="Times New Roman" panose="02020603050405020304" pitchFamily="18" charset="0"/>
              <a:ea typeface="Times New Roman" panose="02020603050405020304" pitchFamily="18" charset="0"/>
            </a:endParaRPr>
          </a:p>
          <a:p>
            <a:pPr algn="just"/>
            <a:r>
              <a:rPr lang="tr-TR" sz="1400" dirty="0">
                <a:solidFill>
                  <a:srgbClr val="000000"/>
                </a:solidFill>
                <a:latin typeface="Tahoma" panose="020B0604030504040204" pitchFamily="34" charset="0"/>
                <a:ea typeface="Times New Roman" panose="02020603050405020304" pitchFamily="18" charset="0"/>
              </a:rPr>
              <a:t>Devredilmesi </a:t>
            </a:r>
            <a:r>
              <a:rPr lang="tr-TR" sz="1400" dirty="0">
                <a:solidFill>
                  <a:srgbClr val="FF0000"/>
                </a:solidFill>
                <a:latin typeface="Tahoma" panose="020B0604030504040204" pitchFamily="34" charset="0"/>
                <a:ea typeface="Times New Roman" panose="02020603050405020304" pitchFamily="18" charset="0"/>
              </a:rPr>
              <a:t>gerekmeyen</a:t>
            </a:r>
            <a:r>
              <a:rPr lang="tr-TR" sz="1400" dirty="0">
                <a:solidFill>
                  <a:srgbClr val="000000"/>
                </a:solidFill>
                <a:latin typeface="Tahoma" panose="020B0604030504040204" pitchFamily="34" charset="0"/>
                <a:ea typeface="Times New Roman" panose="02020603050405020304" pitchFamily="18" charset="0"/>
              </a:rPr>
              <a:t> malzeme: Resmî Gazete, kitap, broşür ve benzerleri ilgili birimlerde muhafaza edilir.</a:t>
            </a:r>
            <a:endParaRPr lang="tr-TR" sz="1400" dirty="0">
              <a:latin typeface="Times New Roman" panose="02020603050405020304" pitchFamily="18" charset="0"/>
              <a:ea typeface="Times New Roman" panose="02020603050405020304" pitchFamily="18" charset="0"/>
            </a:endParaRPr>
          </a:p>
          <a:p>
            <a:pPr algn="just"/>
            <a:r>
              <a:rPr lang="tr-TR" b="1" dirty="0">
                <a:solidFill>
                  <a:srgbClr val="000000"/>
                </a:solidFill>
                <a:latin typeface="Tahoma" panose="020B0604030504040204" pitchFamily="34" charset="0"/>
                <a:ea typeface="Times New Roman" panose="02020603050405020304" pitchFamily="18" charset="0"/>
              </a:rPr>
              <a:t>Malzemenin Birim Arşivinde Saklanma Süresi</a:t>
            </a:r>
            <a:endParaRPr lang="tr-TR" sz="3200" dirty="0">
              <a:latin typeface="Times New Roman" panose="02020603050405020304" pitchFamily="18" charset="0"/>
              <a:ea typeface="Times New Roman" panose="02020603050405020304" pitchFamily="18" charset="0"/>
            </a:endParaRPr>
          </a:p>
          <a:p>
            <a:pPr algn="just"/>
            <a:r>
              <a:rPr lang="tr-TR" sz="1400" dirty="0">
                <a:solidFill>
                  <a:srgbClr val="000000"/>
                </a:solidFill>
                <a:latin typeface="Tahoma" panose="020B0604030504040204" pitchFamily="34" charset="0"/>
                <a:ea typeface="Times New Roman" panose="02020603050405020304" pitchFamily="18" charset="0"/>
              </a:rPr>
              <a:t>Arşivlik malzemenin Merkez teşkilatı birim arşivlerinde bekletilme ve saklanma süreleri </a:t>
            </a:r>
            <a:r>
              <a:rPr lang="tr-TR" sz="1400" dirty="0">
                <a:solidFill>
                  <a:srgbClr val="FF0000"/>
                </a:solidFill>
                <a:latin typeface="Tahoma" panose="020B0604030504040204" pitchFamily="34" charset="0"/>
                <a:ea typeface="Times New Roman" panose="02020603050405020304" pitchFamily="18" charset="0"/>
              </a:rPr>
              <a:t>1-5</a:t>
            </a:r>
            <a:r>
              <a:rPr lang="tr-TR" sz="1400" dirty="0">
                <a:solidFill>
                  <a:srgbClr val="000000"/>
                </a:solidFill>
                <a:latin typeface="Tahoma" panose="020B0604030504040204" pitchFamily="34" charset="0"/>
                <a:ea typeface="Times New Roman" panose="02020603050405020304" pitchFamily="18" charset="0"/>
              </a:rPr>
              <a:t> yıldır.</a:t>
            </a:r>
            <a:endParaRPr lang="tr-TR" sz="1400" dirty="0">
              <a:latin typeface="Times New Roman" panose="02020603050405020304" pitchFamily="18" charset="0"/>
              <a:ea typeface="Times New Roman" panose="02020603050405020304" pitchFamily="18" charset="0"/>
            </a:endParaRPr>
          </a:p>
          <a:p>
            <a:pPr algn="just"/>
            <a:r>
              <a:rPr lang="tr-TR" b="1" dirty="0">
                <a:solidFill>
                  <a:srgbClr val="000000"/>
                </a:solidFill>
                <a:latin typeface="Tahoma" panose="020B0604030504040204" pitchFamily="34" charset="0"/>
                <a:ea typeface="Times New Roman" panose="02020603050405020304" pitchFamily="18" charset="0"/>
              </a:rPr>
              <a:t>Birim Arşivlerinde Yapılacak İşlemler:</a:t>
            </a:r>
            <a:endParaRPr lang="tr-TR" sz="3200" dirty="0">
              <a:latin typeface="Times New Roman" panose="02020603050405020304" pitchFamily="18" charset="0"/>
              <a:ea typeface="Times New Roman" panose="02020603050405020304" pitchFamily="18" charset="0"/>
            </a:endParaRPr>
          </a:p>
          <a:p>
            <a:pPr algn="just"/>
            <a:r>
              <a:rPr lang="tr-TR" sz="1600" dirty="0">
                <a:solidFill>
                  <a:srgbClr val="000000"/>
                </a:solidFill>
                <a:latin typeface="Tahoma" panose="020B0604030504040204" pitchFamily="34" charset="0"/>
                <a:ea typeface="Times New Roman" panose="02020603050405020304" pitchFamily="18" charset="0"/>
              </a:rPr>
              <a:t>1- Devir-Teslim Alma</a:t>
            </a:r>
            <a:endParaRPr lang="tr-TR" sz="1600" dirty="0">
              <a:latin typeface="Times New Roman" panose="02020603050405020304" pitchFamily="18" charset="0"/>
              <a:ea typeface="Times New Roman" panose="02020603050405020304" pitchFamily="18" charset="0"/>
            </a:endParaRPr>
          </a:p>
          <a:p>
            <a:pPr algn="just"/>
            <a:r>
              <a:rPr lang="tr-TR" sz="1600" dirty="0">
                <a:solidFill>
                  <a:srgbClr val="000000"/>
                </a:solidFill>
                <a:latin typeface="Tahoma" panose="020B0604030504040204" pitchFamily="34" charset="0"/>
                <a:ea typeface="Times New Roman" panose="02020603050405020304" pitchFamily="18" charset="0"/>
              </a:rPr>
              <a:t>- Klasörlerin dosyalama sistemine uygunluğu</a:t>
            </a:r>
            <a:endParaRPr lang="tr-TR" sz="1600" dirty="0">
              <a:latin typeface="Times New Roman" panose="02020603050405020304" pitchFamily="18" charset="0"/>
              <a:ea typeface="Times New Roman" panose="02020603050405020304" pitchFamily="18" charset="0"/>
            </a:endParaRPr>
          </a:p>
          <a:p>
            <a:pPr algn="just"/>
            <a:r>
              <a:rPr lang="tr-TR" sz="1600" dirty="0">
                <a:solidFill>
                  <a:srgbClr val="000000"/>
                </a:solidFill>
                <a:latin typeface="Tahoma" panose="020B0604030504040204" pitchFamily="34" charset="0"/>
                <a:ea typeface="Times New Roman" panose="02020603050405020304" pitchFamily="18" charset="0"/>
              </a:rPr>
              <a:t>- Klasör sırt bilgilerinin belgelere uygunluğu</a:t>
            </a:r>
            <a:endParaRPr lang="tr-TR" sz="1600" dirty="0">
              <a:latin typeface="Times New Roman" panose="02020603050405020304" pitchFamily="18" charset="0"/>
              <a:ea typeface="Times New Roman" panose="02020603050405020304" pitchFamily="18" charset="0"/>
            </a:endParaRPr>
          </a:p>
          <a:p>
            <a:pPr algn="just"/>
            <a:r>
              <a:rPr lang="tr-TR" sz="1600" dirty="0">
                <a:solidFill>
                  <a:srgbClr val="000000"/>
                </a:solidFill>
                <a:latin typeface="Tahoma" panose="020B0604030504040204" pitchFamily="34" charset="0"/>
                <a:ea typeface="Times New Roman" panose="02020603050405020304" pitchFamily="18" charset="0"/>
              </a:rPr>
              <a:t>- Yanlış konulmuş evrak varsa düzeltilmesi</a:t>
            </a:r>
            <a:endParaRPr lang="tr-TR" sz="1600" dirty="0">
              <a:latin typeface="Times New Roman" panose="02020603050405020304" pitchFamily="18" charset="0"/>
              <a:ea typeface="Times New Roman" panose="02020603050405020304" pitchFamily="18" charset="0"/>
            </a:endParaRPr>
          </a:p>
          <a:p>
            <a:pPr algn="just"/>
            <a:r>
              <a:rPr lang="tr-TR" sz="1600" dirty="0">
                <a:solidFill>
                  <a:srgbClr val="000000"/>
                </a:solidFill>
                <a:latin typeface="Tahoma" panose="020B0604030504040204" pitchFamily="34" charset="0"/>
                <a:ea typeface="Times New Roman" panose="02020603050405020304" pitchFamily="18" charset="0"/>
              </a:rPr>
              <a:t>- Evrak ve eklerde eksik varsa tamamlanması</a:t>
            </a:r>
            <a:endParaRPr lang="tr-TR" sz="1600" dirty="0">
              <a:latin typeface="Times New Roman" panose="02020603050405020304" pitchFamily="18" charset="0"/>
              <a:ea typeface="Times New Roman" panose="02020603050405020304" pitchFamily="18" charset="0"/>
            </a:endParaRPr>
          </a:p>
          <a:p>
            <a:pPr algn="just"/>
            <a:r>
              <a:rPr lang="tr-TR" sz="1600" dirty="0">
                <a:solidFill>
                  <a:srgbClr val="000000"/>
                </a:solidFill>
                <a:latin typeface="Tahoma" panose="020B0604030504040204" pitchFamily="34" charset="0"/>
                <a:ea typeface="Times New Roman" panose="02020603050405020304" pitchFamily="18" charset="0"/>
              </a:rPr>
              <a:t>- Defter, cilt ve zarfların etiketlenmesi</a:t>
            </a:r>
            <a:endParaRPr lang="tr-TR" sz="1600" dirty="0">
              <a:latin typeface="Times New Roman" panose="02020603050405020304" pitchFamily="18" charset="0"/>
              <a:ea typeface="Times New Roman" panose="02020603050405020304" pitchFamily="18" charset="0"/>
            </a:endParaRPr>
          </a:p>
          <a:p>
            <a:pPr algn="just"/>
            <a:r>
              <a:rPr lang="tr-TR" sz="1600" dirty="0">
                <a:solidFill>
                  <a:srgbClr val="000000"/>
                </a:solidFill>
                <a:latin typeface="Tahoma" panose="020B0604030504040204" pitchFamily="34" charset="0"/>
                <a:ea typeface="Times New Roman" panose="02020603050405020304" pitchFamily="18" charset="0"/>
              </a:rPr>
              <a:t>- Kayıt defterleri veya föylerle devredilmesi</a:t>
            </a:r>
            <a:endParaRPr lang="tr-TR" sz="1600" dirty="0">
              <a:latin typeface="Times New Roman" panose="02020603050405020304" pitchFamily="18" charset="0"/>
              <a:ea typeface="Times New Roman" panose="02020603050405020304" pitchFamily="18" charset="0"/>
            </a:endParaRPr>
          </a:p>
          <a:p>
            <a:pPr algn="just"/>
            <a:r>
              <a:rPr lang="tr-TR" sz="1600" dirty="0">
                <a:solidFill>
                  <a:srgbClr val="000000"/>
                </a:solidFill>
                <a:latin typeface="Tahoma" panose="020B0604030504040204" pitchFamily="34" charset="0"/>
                <a:ea typeface="Times New Roman" panose="02020603050405020304" pitchFamily="18" charset="0"/>
              </a:rPr>
              <a:t>2- Birim Arşivine Yerleştirme</a:t>
            </a:r>
            <a:endParaRPr lang="tr-TR" sz="1600" dirty="0">
              <a:latin typeface="Times New Roman" panose="02020603050405020304" pitchFamily="18" charset="0"/>
              <a:ea typeface="Times New Roman" panose="02020603050405020304" pitchFamily="18" charset="0"/>
            </a:endParaRPr>
          </a:p>
          <a:p>
            <a:pPr algn="just"/>
            <a:r>
              <a:rPr lang="tr-TR" sz="1600" dirty="0">
                <a:solidFill>
                  <a:srgbClr val="000000"/>
                </a:solidFill>
                <a:latin typeface="Tahoma" panose="020B0604030504040204" pitchFamily="34" charset="0"/>
                <a:ea typeface="Times New Roman" panose="02020603050405020304" pitchFamily="18" charset="0"/>
              </a:rPr>
              <a:t>3- Koruma Muhafaza</a:t>
            </a:r>
            <a:endParaRPr lang="tr-TR" sz="1600" dirty="0">
              <a:latin typeface="Times New Roman" panose="02020603050405020304" pitchFamily="18" charset="0"/>
              <a:ea typeface="Times New Roman" panose="02020603050405020304" pitchFamily="18" charset="0"/>
            </a:endParaRPr>
          </a:p>
          <a:p>
            <a:pPr algn="just"/>
            <a:r>
              <a:rPr lang="tr-TR" sz="1600" dirty="0">
                <a:solidFill>
                  <a:srgbClr val="000000"/>
                </a:solidFill>
                <a:latin typeface="Tahoma" panose="020B0604030504040204" pitchFamily="34" charset="0"/>
                <a:ea typeface="Times New Roman" panose="02020603050405020304" pitchFamily="18" charset="0"/>
              </a:rPr>
              <a:t>4- Arşivden Faydalanma Hizmeti (Kurum içi)</a:t>
            </a:r>
            <a:endParaRPr lang="tr-TR" sz="1600" dirty="0">
              <a:latin typeface="Times New Roman" panose="02020603050405020304" pitchFamily="18" charset="0"/>
              <a:ea typeface="Times New Roman" panose="02020603050405020304" pitchFamily="18" charset="0"/>
            </a:endParaRPr>
          </a:p>
          <a:p>
            <a:pPr algn="just"/>
            <a:r>
              <a:rPr lang="tr-TR" sz="1600" dirty="0">
                <a:solidFill>
                  <a:srgbClr val="000000"/>
                </a:solidFill>
                <a:latin typeface="Tahoma" panose="020B0604030504040204" pitchFamily="34" charset="0"/>
                <a:ea typeface="Times New Roman" panose="02020603050405020304" pitchFamily="18" charset="0"/>
              </a:rPr>
              <a:t>5- Ayırma (1-5 yıl) Birimde ayıklama-imha yapılmaz</a:t>
            </a:r>
            <a:endParaRPr lang="tr-TR" sz="1600" dirty="0">
              <a:latin typeface="Times New Roman" panose="02020603050405020304" pitchFamily="18" charset="0"/>
              <a:ea typeface="Times New Roman" panose="02020603050405020304" pitchFamily="18" charset="0"/>
            </a:endParaRPr>
          </a:p>
          <a:p>
            <a:pPr algn="just"/>
            <a:r>
              <a:rPr lang="tr-TR" sz="1600" dirty="0">
                <a:solidFill>
                  <a:srgbClr val="000000"/>
                </a:solidFill>
                <a:latin typeface="Tahoma" panose="020B0604030504040204" pitchFamily="34" charset="0"/>
                <a:ea typeface="Times New Roman" panose="02020603050405020304" pitchFamily="18" charset="0"/>
              </a:rPr>
              <a:t>6- Envanter</a:t>
            </a:r>
            <a:endParaRPr lang="tr-TR" sz="1600" dirty="0">
              <a:latin typeface="Times New Roman" panose="02020603050405020304" pitchFamily="18" charset="0"/>
              <a:ea typeface="Times New Roman" panose="02020603050405020304" pitchFamily="18" charset="0"/>
            </a:endParaRPr>
          </a:p>
          <a:p>
            <a:pPr algn="just"/>
            <a:r>
              <a:rPr lang="tr-TR" sz="1600" dirty="0">
                <a:solidFill>
                  <a:srgbClr val="000000"/>
                </a:solidFill>
                <a:latin typeface="Tahoma" panose="020B0604030504040204" pitchFamily="34" charset="0"/>
                <a:ea typeface="Times New Roman" panose="02020603050405020304" pitchFamily="18" charset="0"/>
              </a:rPr>
              <a:t>7- Devir-Teslim Etme (Kurum Arşivine)</a:t>
            </a:r>
            <a:endParaRPr lang="tr-TR" sz="1600" dirty="0">
              <a:latin typeface="Times New Roman" panose="02020603050405020304" pitchFamily="18" charset="0"/>
              <a:ea typeface="Times New Roman" panose="02020603050405020304" pitchFamily="18" charset="0"/>
            </a:endParaRPr>
          </a:p>
          <a:p>
            <a:pPr algn="just"/>
            <a:r>
              <a:rPr lang="tr-TR" sz="1600" dirty="0">
                <a:solidFill>
                  <a:srgbClr val="000000"/>
                </a:solidFill>
                <a:latin typeface="Tahoma" panose="020B0604030504040204" pitchFamily="34" charset="0"/>
                <a:ea typeface="Times New Roman" panose="02020603050405020304" pitchFamily="18" charset="0"/>
              </a:rPr>
              <a:t>- Evrak ve eklerde eksik varsa tamamlanması</a:t>
            </a:r>
            <a:endParaRPr lang="tr-TR" sz="1600" dirty="0">
              <a:latin typeface="Times New Roman" panose="02020603050405020304" pitchFamily="18" charset="0"/>
              <a:ea typeface="Times New Roman" panose="02020603050405020304" pitchFamily="18" charset="0"/>
            </a:endParaRPr>
          </a:p>
          <a:p>
            <a:pPr algn="just"/>
            <a:r>
              <a:rPr lang="tr-TR" sz="1600" dirty="0">
                <a:solidFill>
                  <a:srgbClr val="000000"/>
                </a:solidFill>
                <a:latin typeface="Tahoma" panose="020B0604030504040204" pitchFamily="34" charset="0"/>
                <a:ea typeface="Times New Roman" panose="02020603050405020304" pitchFamily="18" charset="0"/>
              </a:rPr>
              <a:t>- Defter, cilt ve zarfların etiketlenmesi</a:t>
            </a:r>
            <a:endParaRPr lang="tr-TR" sz="1600" dirty="0">
              <a:latin typeface="Times New Roman" panose="02020603050405020304" pitchFamily="18" charset="0"/>
              <a:ea typeface="Times New Roman" panose="02020603050405020304" pitchFamily="18" charset="0"/>
            </a:endParaRPr>
          </a:p>
          <a:p>
            <a:pPr algn="just"/>
            <a:r>
              <a:rPr lang="tr-TR" sz="1600" dirty="0">
                <a:solidFill>
                  <a:srgbClr val="000000"/>
                </a:solidFill>
                <a:latin typeface="Tahoma" panose="020B0604030504040204" pitchFamily="34" charset="0"/>
                <a:ea typeface="Times New Roman" panose="02020603050405020304" pitchFamily="18" charset="0"/>
              </a:rPr>
              <a:t>- Kayıt defterleri veya föylerle devredilmesi</a:t>
            </a:r>
            <a:endParaRPr lang="tr-TR" sz="1600" dirty="0">
              <a:latin typeface="Times New Roman" panose="02020603050405020304" pitchFamily="18" charset="0"/>
              <a:ea typeface="Times New Roman" panose="02020603050405020304" pitchFamily="18" charset="0"/>
            </a:endParaRPr>
          </a:p>
          <a:p>
            <a:pPr algn="just"/>
            <a:r>
              <a:rPr lang="tr-TR" b="1" dirty="0">
                <a:solidFill>
                  <a:srgbClr val="000000"/>
                </a:solidFill>
                <a:latin typeface="Tahoma" panose="020B0604030504040204" pitchFamily="34" charset="0"/>
                <a:ea typeface="Times New Roman" panose="02020603050405020304" pitchFamily="18" charset="0"/>
              </a:rPr>
              <a:t>Birim Arşivinde Ayıklama ve İmha</a:t>
            </a:r>
            <a:endParaRPr lang="tr-TR" sz="3200" dirty="0">
              <a:latin typeface="Times New Roman" panose="02020603050405020304" pitchFamily="18" charset="0"/>
              <a:ea typeface="Times New Roman" panose="02020603050405020304" pitchFamily="18" charset="0"/>
            </a:endParaRPr>
          </a:p>
          <a:p>
            <a:pPr algn="just"/>
            <a:r>
              <a:rPr lang="tr-TR" sz="1600" dirty="0">
                <a:solidFill>
                  <a:srgbClr val="000000"/>
                </a:solidFill>
                <a:latin typeface="Tahoma" panose="020B0604030504040204" pitchFamily="34" charset="0"/>
                <a:ea typeface="Times New Roman" panose="02020603050405020304" pitchFamily="18" charset="0"/>
              </a:rPr>
              <a:t>Merkez birim arşivlerinde ayıklama ve imha işlemi </a:t>
            </a:r>
            <a:r>
              <a:rPr lang="tr-TR" sz="1600" dirty="0">
                <a:solidFill>
                  <a:srgbClr val="FF0000"/>
                </a:solidFill>
                <a:latin typeface="Tahoma" panose="020B0604030504040204" pitchFamily="34" charset="0"/>
                <a:ea typeface="Times New Roman" panose="02020603050405020304" pitchFamily="18" charset="0"/>
              </a:rPr>
              <a:t>yapılmaz</a:t>
            </a:r>
            <a:r>
              <a:rPr lang="tr-TR" sz="1600" dirty="0">
                <a:solidFill>
                  <a:srgbClr val="000000"/>
                </a:solidFill>
                <a:latin typeface="Tahoma" panose="020B0604030504040204" pitchFamily="34" charset="0"/>
                <a:ea typeface="Times New Roman" panose="02020603050405020304" pitchFamily="18" charset="0"/>
              </a:rPr>
              <a:t>. Ayıklama ve imha işlemleri Kurum arşivinde yapılır.</a:t>
            </a:r>
            <a:endParaRPr lang="tr-T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7406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21327" y="1584615"/>
            <a:ext cx="10501745" cy="2439129"/>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ts val="1050"/>
              </a:lnSpc>
              <a:spcAft>
                <a:spcPts val="375"/>
              </a:spcAft>
            </a:pPr>
            <a:r>
              <a:rPr lang="tr-T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Üniversitelerde Belge Yönetimi</a:t>
            </a:r>
            <a:endParaRPr lang="tr-TR"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375"/>
              </a:spcAft>
            </a:pPr>
            <a:r>
              <a:rPr lang="tr-T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Üniversitelerde </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belgelerin üretimini, üretiminin denetlenmesini, dağıtımını, kullanılmasını, dosyalanmasını, dokümantasyon çalışmalarını, erişimini, depolanmasını, korunmasını, idari, hukuki, araştırma açısından değeri olmayan ve kamu yararı taşımayanların ayıklanmasını, gereksizlerin imhasını, </a:t>
            </a:r>
            <a:r>
              <a:rPr lang="tr-TR"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arşivsel</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değere sahip olanların önce kurumun arşivine, burada hukuki saklama süresini tamamlayanların tarihi arşive naklini mümkün kılan güncel ve yarı güncel evraklar üzerinde uygulanan bütünsel programdır.</a:t>
            </a:r>
            <a:endParaRPr lang="tr-TR"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9236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988001" y="1495558"/>
            <a:ext cx="10632499" cy="4272965"/>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ts val="1050"/>
              </a:lnSpc>
              <a:spcAft>
                <a:spcPts val="375"/>
              </a:spcAft>
            </a:pPr>
            <a:r>
              <a:rPr lang="tr-TR" b="1" dirty="0" smtClean="0">
                <a:solidFill>
                  <a:srgbClr val="000000"/>
                </a:solidFill>
                <a:latin typeface="Tahoma" panose="020B0604030504040204" pitchFamily="34" charset="0"/>
                <a:ea typeface="Times New Roman" panose="02020603050405020304" pitchFamily="18" charset="0"/>
              </a:rPr>
              <a:t>Belge </a:t>
            </a:r>
            <a:r>
              <a:rPr lang="tr-TR" b="1" dirty="0">
                <a:solidFill>
                  <a:srgbClr val="000000"/>
                </a:solidFill>
                <a:latin typeface="Tahoma" panose="020B0604030504040204" pitchFamily="34" charset="0"/>
                <a:ea typeface="Times New Roman" panose="02020603050405020304" pitchFamily="18" charset="0"/>
              </a:rPr>
              <a:t>Üreticisinin </a:t>
            </a:r>
            <a:r>
              <a:rPr lang="tr-TR" b="1" dirty="0" smtClean="0">
                <a:solidFill>
                  <a:srgbClr val="000000"/>
                </a:solidFill>
                <a:latin typeface="Tahoma" panose="020B0604030504040204" pitchFamily="34" charset="0"/>
                <a:ea typeface="Times New Roman" panose="02020603050405020304" pitchFamily="18" charset="0"/>
              </a:rPr>
              <a:t>Sorumlulukları</a:t>
            </a:r>
          </a:p>
          <a:p>
            <a:pPr algn="just">
              <a:lnSpc>
                <a:spcPts val="1050"/>
              </a:lnSpc>
              <a:spcAft>
                <a:spcPts val="375"/>
              </a:spcAft>
            </a:pPr>
            <a:endParaRPr lang="tr-TR" sz="3200" dirty="0">
              <a:latin typeface="Times New Roman" panose="02020603050405020304" pitchFamily="18" charset="0"/>
              <a:ea typeface="Times New Roman" panose="02020603050405020304" pitchFamily="18" charset="0"/>
            </a:endParaRPr>
          </a:p>
          <a:p>
            <a:pPr algn="just">
              <a:lnSpc>
                <a:spcPts val="1050"/>
              </a:lnSpc>
              <a:spcAft>
                <a:spcPts val="375"/>
              </a:spcAft>
            </a:pPr>
            <a:r>
              <a:rPr lang="tr-TR" dirty="0">
                <a:solidFill>
                  <a:srgbClr val="000000"/>
                </a:solidFill>
                <a:latin typeface="Tahoma" panose="020B0604030504040204" pitchFamily="34" charset="0"/>
                <a:ea typeface="Times New Roman" panose="02020603050405020304" pitchFamily="18" charset="0"/>
              </a:rPr>
              <a:t>1-Belgenin konusu veya başlığını belirlemek</a:t>
            </a:r>
            <a:r>
              <a:rPr lang="tr-TR" dirty="0" smtClean="0">
                <a:solidFill>
                  <a:srgbClr val="000000"/>
                </a:solidFill>
                <a:latin typeface="Tahoma" panose="020B0604030504040204" pitchFamily="34" charset="0"/>
                <a:ea typeface="Times New Roman" panose="02020603050405020304" pitchFamily="18" charset="0"/>
              </a:rPr>
              <a:t>,</a:t>
            </a:r>
          </a:p>
          <a:p>
            <a:pPr algn="just">
              <a:lnSpc>
                <a:spcPts val="1050"/>
              </a:lnSpc>
              <a:spcAft>
                <a:spcPts val="375"/>
              </a:spcAft>
            </a:pPr>
            <a:endParaRPr lang="tr-TR" sz="3200" dirty="0">
              <a:latin typeface="Times New Roman" panose="02020603050405020304" pitchFamily="18" charset="0"/>
              <a:ea typeface="Times New Roman" panose="02020603050405020304" pitchFamily="18" charset="0"/>
            </a:endParaRPr>
          </a:p>
          <a:p>
            <a:pPr algn="just">
              <a:lnSpc>
                <a:spcPts val="1050"/>
              </a:lnSpc>
              <a:spcAft>
                <a:spcPts val="375"/>
              </a:spcAft>
            </a:pPr>
            <a:r>
              <a:rPr lang="tr-TR" dirty="0">
                <a:solidFill>
                  <a:srgbClr val="000000"/>
                </a:solidFill>
                <a:latin typeface="Tahoma" panose="020B0604030504040204" pitchFamily="34" charset="0"/>
                <a:ea typeface="Times New Roman" panose="02020603050405020304" pitchFamily="18" charset="0"/>
              </a:rPr>
              <a:t>2-Belgenin alıkoyma değerine (sürelerine) karar vermek</a:t>
            </a:r>
            <a:r>
              <a:rPr lang="tr-TR" dirty="0" smtClean="0">
                <a:solidFill>
                  <a:srgbClr val="000000"/>
                </a:solidFill>
                <a:latin typeface="Tahoma" panose="020B0604030504040204" pitchFamily="34" charset="0"/>
                <a:ea typeface="Times New Roman" panose="02020603050405020304" pitchFamily="18" charset="0"/>
              </a:rPr>
              <a:t>,</a:t>
            </a:r>
          </a:p>
          <a:p>
            <a:pPr algn="just">
              <a:lnSpc>
                <a:spcPts val="1050"/>
              </a:lnSpc>
              <a:spcAft>
                <a:spcPts val="375"/>
              </a:spcAft>
            </a:pPr>
            <a:endParaRPr lang="tr-TR" sz="3200" dirty="0" smtClean="0">
              <a:latin typeface="Times New Roman" panose="02020603050405020304" pitchFamily="18" charset="0"/>
              <a:ea typeface="Times New Roman" panose="02020603050405020304" pitchFamily="18" charset="0"/>
            </a:endParaRPr>
          </a:p>
          <a:p>
            <a:pPr algn="just">
              <a:lnSpc>
                <a:spcPts val="1050"/>
              </a:lnSpc>
              <a:spcAft>
                <a:spcPts val="375"/>
              </a:spcAft>
            </a:pPr>
            <a:r>
              <a:rPr lang="tr-TR" dirty="0" smtClean="0">
                <a:solidFill>
                  <a:srgbClr val="000000"/>
                </a:solidFill>
                <a:latin typeface="Tahoma" panose="020B0604030504040204" pitchFamily="34" charset="0"/>
                <a:ea typeface="Times New Roman" panose="02020603050405020304" pitchFamily="18" charset="0"/>
              </a:rPr>
              <a:t>3-Dağıtımı </a:t>
            </a:r>
            <a:r>
              <a:rPr lang="tr-TR" dirty="0">
                <a:solidFill>
                  <a:srgbClr val="000000"/>
                </a:solidFill>
                <a:latin typeface="Tahoma" panose="020B0604030504040204" pitchFamily="34" charset="0"/>
                <a:ea typeface="Times New Roman" panose="02020603050405020304" pitchFamily="18" charset="0"/>
              </a:rPr>
              <a:t>yapılacak belgenin nasıl çoğaltılacağına karar vermek</a:t>
            </a:r>
            <a:r>
              <a:rPr lang="tr-TR" dirty="0" smtClean="0">
                <a:solidFill>
                  <a:srgbClr val="000000"/>
                </a:solidFill>
                <a:latin typeface="Tahoma" panose="020B0604030504040204" pitchFamily="34" charset="0"/>
                <a:ea typeface="Times New Roman" panose="02020603050405020304" pitchFamily="18" charset="0"/>
              </a:rPr>
              <a:t>,</a:t>
            </a:r>
          </a:p>
          <a:p>
            <a:pPr algn="just">
              <a:lnSpc>
                <a:spcPts val="1050"/>
              </a:lnSpc>
              <a:spcAft>
                <a:spcPts val="375"/>
              </a:spcAft>
            </a:pPr>
            <a:endParaRPr lang="tr-TR" sz="3200" dirty="0">
              <a:latin typeface="Times New Roman" panose="02020603050405020304" pitchFamily="18" charset="0"/>
              <a:ea typeface="Times New Roman" panose="02020603050405020304" pitchFamily="18" charset="0"/>
            </a:endParaRPr>
          </a:p>
          <a:p>
            <a:pPr algn="just">
              <a:lnSpc>
                <a:spcPts val="1050"/>
              </a:lnSpc>
              <a:spcAft>
                <a:spcPts val="375"/>
              </a:spcAft>
            </a:pPr>
            <a:r>
              <a:rPr lang="tr-TR" dirty="0">
                <a:solidFill>
                  <a:srgbClr val="000000"/>
                </a:solidFill>
                <a:latin typeface="Tahoma" panose="020B0604030504040204" pitchFamily="34" charset="0"/>
                <a:ea typeface="Times New Roman" panose="02020603050405020304" pitchFamily="18" charset="0"/>
              </a:rPr>
              <a:t>4-Bütünlük içinde kısa, az ve öz, temiz mektuplar yazmak, vb. olarak belirtilebilir.</a:t>
            </a:r>
            <a:endParaRPr lang="tr-TR" sz="3200" dirty="0">
              <a:latin typeface="Times New Roman" panose="02020603050405020304" pitchFamily="18" charset="0"/>
              <a:ea typeface="Times New Roman" panose="02020603050405020304" pitchFamily="18" charset="0"/>
            </a:endParaRPr>
          </a:p>
          <a:p>
            <a:pPr algn="just">
              <a:lnSpc>
                <a:spcPts val="1050"/>
              </a:lnSpc>
              <a:spcAft>
                <a:spcPts val="375"/>
              </a:spcAft>
            </a:pPr>
            <a:r>
              <a:rPr lang="tr-TR" dirty="0">
                <a:solidFill>
                  <a:srgbClr val="333333"/>
                </a:solidFill>
                <a:latin typeface="Tahoma" panose="020B0604030504040204" pitchFamily="34" charset="0"/>
                <a:ea typeface="Times New Roman" panose="02020603050405020304" pitchFamily="18" charset="0"/>
              </a:rPr>
              <a:t> </a:t>
            </a:r>
            <a:endParaRPr lang="tr-TR" sz="3200" dirty="0">
              <a:latin typeface="Times New Roman" panose="02020603050405020304" pitchFamily="18" charset="0"/>
              <a:ea typeface="Times New Roman" panose="02020603050405020304" pitchFamily="18" charset="0"/>
            </a:endParaRPr>
          </a:p>
          <a:p>
            <a:pPr algn="just">
              <a:lnSpc>
                <a:spcPts val="1050"/>
              </a:lnSpc>
              <a:spcAft>
                <a:spcPts val="375"/>
              </a:spcAft>
            </a:pPr>
            <a:r>
              <a:rPr lang="tr-TR" b="1" dirty="0">
                <a:solidFill>
                  <a:srgbClr val="000000"/>
                </a:solidFill>
                <a:latin typeface="Tahoma" panose="020B0604030504040204" pitchFamily="34" charset="0"/>
                <a:ea typeface="Times New Roman" panose="02020603050405020304" pitchFamily="18" charset="0"/>
              </a:rPr>
              <a:t>Belgeyi Alanın Sorumluluğu</a:t>
            </a:r>
            <a:endParaRPr lang="tr-TR" sz="3200" dirty="0">
              <a:latin typeface="Times New Roman" panose="02020603050405020304" pitchFamily="18" charset="0"/>
              <a:ea typeface="Times New Roman" panose="02020603050405020304" pitchFamily="18" charset="0"/>
            </a:endParaRPr>
          </a:p>
          <a:p>
            <a:pPr algn="just">
              <a:lnSpc>
                <a:spcPts val="1050"/>
              </a:lnSpc>
              <a:spcAft>
                <a:spcPts val="375"/>
              </a:spcAft>
            </a:pPr>
            <a:endParaRPr lang="tr-TR" dirty="0" smtClean="0">
              <a:solidFill>
                <a:srgbClr val="000000"/>
              </a:solidFill>
              <a:latin typeface="Tahoma" panose="020B0604030504040204" pitchFamily="34" charset="0"/>
              <a:ea typeface="Times New Roman" panose="02020603050405020304" pitchFamily="18" charset="0"/>
            </a:endParaRPr>
          </a:p>
          <a:p>
            <a:pPr algn="just">
              <a:lnSpc>
                <a:spcPts val="1050"/>
              </a:lnSpc>
              <a:spcAft>
                <a:spcPts val="375"/>
              </a:spcAft>
            </a:pPr>
            <a:r>
              <a:rPr lang="tr-TR" dirty="0" smtClean="0">
                <a:solidFill>
                  <a:srgbClr val="000000"/>
                </a:solidFill>
                <a:latin typeface="Tahoma" panose="020B0604030504040204" pitchFamily="34" charset="0"/>
                <a:ea typeface="Times New Roman" panose="02020603050405020304" pitchFamily="18" charset="0"/>
              </a:rPr>
              <a:t>Belgeyi </a:t>
            </a:r>
            <a:r>
              <a:rPr lang="tr-TR" dirty="0">
                <a:solidFill>
                  <a:srgbClr val="000000"/>
                </a:solidFill>
                <a:latin typeface="Tahoma" panose="020B0604030504040204" pitchFamily="34" charset="0"/>
                <a:ea typeface="Times New Roman" panose="02020603050405020304" pitchFamily="18" charset="0"/>
              </a:rPr>
              <a:t>alan diğer bir belge üreticisidir. Alıcı, gelen belgeyi okumak, incelemek ve </a:t>
            </a:r>
            <a:r>
              <a:rPr lang="tr-TR" dirty="0" smtClean="0">
                <a:solidFill>
                  <a:srgbClr val="000000"/>
                </a:solidFill>
                <a:latin typeface="Tahoma" panose="020B0604030504040204" pitchFamily="34" charset="0"/>
                <a:ea typeface="Times New Roman" panose="02020603050405020304" pitchFamily="18" charset="0"/>
              </a:rPr>
              <a:t>değerlendirmek</a:t>
            </a:r>
          </a:p>
          <a:p>
            <a:pPr algn="just">
              <a:lnSpc>
                <a:spcPts val="1050"/>
              </a:lnSpc>
              <a:spcAft>
                <a:spcPts val="375"/>
              </a:spcAft>
            </a:pPr>
            <a:endParaRPr lang="tr-TR" dirty="0" smtClean="0">
              <a:solidFill>
                <a:srgbClr val="000000"/>
              </a:solidFill>
              <a:latin typeface="Tahoma" panose="020B0604030504040204" pitchFamily="34" charset="0"/>
              <a:ea typeface="Times New Roman" panose="02020603050405020304" pitchFamily="18" charset="0"/>
            </a:endParaRPr>
          </a:p>
          <a:p>
            <a:pPr algn="just">
              <a:lnSpc>
                <a:spcPts val="1050"/>
              </a:lnSpc>
              <a:spcAft>
                <a:spcPts val="375"/>
              </a:spcAft>
            </a:pPr>
            <a:r>
              <a:rPr lang="tr-TR" dirty="0" smtClean="0">
                <a:solidFill>
                  <a:srgbClr val="000000"/>
                </a:solidFill>
                <a:latin typeface="Tahoma" panose="020B0604030504040204" pitchFamily="34" charset="0"/>
                <a:ea typeface="Times New Roman" panose="02020603050405020304" pitchFamily="18" charset="0"/>
              </a:rPr>
              <a:t> </a:t>
            </a:r>
            <a:r>
              <a:rPr lang="tr-TR" dirty="0">
                <a:solidFill>
                  <a:srgbClr val="000000"/>
                </a:solidFill>
                <a:latin typeface="Tahoma" panose="020B0604030504040204" pitchFamily="34" charset="0"/>
                <a:ea typeface="Times New Roman" panose="02020603050405020304" pitchFamily="18" charset="0"/>
              </a:rPr>
              <a:t>zorundadır. Belge yalnızca bilgi mi vermektedir, yoksa bir eylemin gerçekleştirilmesini mi istemektedir, </a:t>
            </a:r>
            <a:endParaRPr lang="tr-TR" dirty="0" smtClean="0">
              <a:solidFill>
                <a:srgbClr val="000000"/>
              </a:solidFill>
              <a:latin typeface="Tahoma" panose="020B0604030504040204" pitchFamily="34" charset="0"/>
              <a:ea typeface="Times New Roman" panose="02020603050405020304" pitchFamily="18" charset="0"/>
            </a:endParaRPr>
          </a:p>
          <a:p>
            <a:pPr algn="just">
              <a:lnSpc>
                <a:spcPts val="1050"/>
              </a:lnSpc>
              <a:spcAft>
                <a:spcPts val="375"/>
              </a:spcAft>
            </a:pPr>
            <a:endParaRPr lang="tr-TR" dirty="0" smtClean="0">
              <a:solidFill>
                <a:srgbClr val="000000"/>
              </a:solidFill>
              <a:latin typeface="Tahoma" panose="020B0604030504040204" pitchFamily="34" charset="0"/>
              <a:ea typeface="Times New Roman" panose="02020603050405020304" pitchFamily="18" charset="0"/>
            </a:endParaRPr>
          </a:p>
          <a:p>
            <a:pPr algn="just">
              <a:lnSpc>
                <a:spcPts val="1050"/>
              </a:lnSpc>
              <a:spcAft>
                <a:spcPts val="375"/>
              </a:spcAft>
            </a:pPr>
            <a:r>
              <a:rPr lang="tr-TR" dirty="0" smtClean="0">
                <a:solidFill>
                  <a:srgbClr val="000000"/>
                </a:solidFill>
                <a:latin typeface="Tahoma" panose="020B0604030504040204" pitchFamily="34" charset="0"/>
                <a:ea typeface="Times New Roman" panose="02020603050405020304" pitchFamily="18" charset="0"/>
              </a:rPr>
              <a:t>cevap </a:t>
            </a:r>
            <a:r>
              <a:rPr lang="tr-TR" dirty="0">
                <a:solidFill>
                  <a:srgbClr val="000000"/>
                </a:solidFill>
                <a:latin typeface="Tahoma" panose="020B0604030504040204" pitchFamily="34" charset="0"/>
                <a:ea typeface="Times New Roman" panose="02020603050405020304" pitchFamily="18" charset="0"/>
              </a:rPr>
              <a:t>verilmesi gerekli midir? Kullanıcı/alıcı önce buna karar vermelidir. Ondan sonra cevap yazılması </a:t>
            </a:r>
            <a:endParaRPr lang="tr-TR" dirty="0" smtClean="0">
              <a:solidFill>
                <a:srgbClr val="000000"/>
              </a:solidFill>
              <a:latin typeface="Tahoma" panose="020B0604030504040204" pitchFamily="34" charset="0"/>
              <a:ea typeface="Times New Roman" panose="02020603050405020304" pitchFamily="18" charset="0"/>
            </a:endParaRPr>
          </a:p>
          <a:p>
            <a:pPr algn="just">
              <a:lnSpc>
                <a:spcPts val="1050"/>
              </a:lnSpc>
              <a:spcAft>
                <a:spcPts val="375"/>
              </a:spcAft>
            </a:pPr>
            <a:endParaRPr lang="tr-TR" dirty="0" smtClean="0">
              <a:solidFill>
                <a:srgbClr val="000000"/>
              </a:solidFill>
              <a:latin typeface="Tahoma" panose="020B0604030504040204" pitchFamily="34" charset="0"/>
              <a:ea typeface="Times New Roman" panose="02020603050405020304" pitchFamily="18" charset="0"/>
            </a:endParaRPr>
          </a:p>
          <a:p>
            <a:pPr algn="just">
              <a:lnSpc>
                <a:spcPts val="1050"/>
              </a:lnSpc>
              <a:spcAft>
                <a:spcPts val="375"/>
              </a:spcAft>
            </a:pPr>
            <a:r>
              <a:rPr lang="tr-TR" dirty="0" smtClean="0">
                <a:solidFill>
                  <a:srgbClr val="000000"/>
                </a:solidFill>
                <a:latin typeface="Tahoma" panose="020B0604030504040204" pitchFamily="34" charset="0"/>
                <a:ea typeface="Times New Roman" panose="02020603050405020304" pitchFamily="18" charset="0"/>
              </a:rPr>
              <a:t>gerekiyorsa</a:t>
            </a:r>
            <a:r>
              <a:rPr lang="tr-TR" dirty="0">
                <a:solidFill>
                  <a:srgbClr val="000000"/>
                </a:solidFill>
                <a:latin typeface="Tahoma" panose="020B0604030504040204" pitchFamily="34" charset="0"/>
                <a:ea typeface="Times New Roman" panose="02020603050405020304" pitchFamily="18" charset="0"/>
              </a:rPr>
              <a:t>, cevabını yazmak için bir üretici olarak hareket etmelidir. Belgeyi alan, gelen belgenin </a:t>
            </a:r>
            <a:endParaRPr lang="tr-TR" dirty="0" smtClean="0">
              <a:solidFill>
                <a:srgbClr val="000000"/>
              </a:solidFill>
              <a:latin typeface="Tahoma" panose="020B0604030504040204" pitchFamily="34" charset="0"/>
              <a:ea typeface="Times New Roman" panose="02020603050405020304" pitchFamily="18" charset="0"/>
            </a:endParaRPr>
          </a:p>
          <a:p>
            <a:pPr algn="just">
              <a:lnSpc>
                <a:spcPts val="1050"/>
              </a:lnSpc>
              <a:spcAft>
                <a:spcPts val="375"/>
              </a:spcAft>
            </a:pPr>
            <a:endParaRPr lang="tr-TR" dirty="0" smtClean="0">
              <a:solidFill>
                <a:srgbClr val="000000"/>
              </a:solidFill>
              <a:latin typeface="Tahoma" panose="020B0604030504040204" pitchFamily="34" charset="0"/>
              <a:ea typeface="Times New Roman" panose="02020603050405020304" pitchFamily="18" charset="0"/>
            </a:endParaRPr>
          </a:p>
          <a:p>
            <a:pPr algn="just">
              <a:lnSpc>
                <a:spcPts val="1050"/>
              </a:lnSpc>
              <a:spcAft>
                <a:spcPts val="375"/>
              </a:spcAft>
            </a:pPr>
            <a:r>
              <a:rPr lang="tr-TR" dirty="0" smtClean="0">
                <a:solidFill>
                  <a:srgbClr val="000000"/>
                </a:solidFill>
                <a:latin typeface="Tahoma" panose="020B0604030504040204" pitchFamily="34" charset="0"/>
                <a:ea typeface="Times New Roman" panose="02020603050405020304" pitchFamily="18" charset="0"/>
              </a:rPr>
              <a:t>çoğaltılıp </a:t>
            </a:r>
            <a:r>
              <a:rPr lang="tr-TR" dirty="0">
                <a:solidFill>
                  <a:srgbClr val="000000"/>
                </a:solidFill>
                <a:latin typeface="Tahoma" panose="020B0604030504040204" pitchFamily="34" charset="0"/>
                <a:ea typeface="Times New Roman" panose="02020603050405020304" pitchFamily="18" charset="0"/>
              </a:rPr>
              <a:t>çoğaltılmayacağından gerekli ise kaç kopya çoğaltılacağından da sorumlu olmalıdır.</a:t>
            </a:r>
            <a:endParaRPr lang="tr-TR" sz="3200" dirty="0">
              <a:latin typeface="Times New Roman" panose="02020603050405020304" pitchFamily="18" charset="0"/>
              <a:ea typeface="Times New Roman" panose="02020603050405020304" pitchFamily="18" charset="0"/>
            </a:endParaRPr>
          </a:p>
          <a:p>
            <a:pPr algn="just">
              <a:lnSpc>
                <a:spcPts val="1050"/>
              </a:lnSpc>
              <a:spcAft>
                <a:spcPts val="375"/>
              </a:spcAft>
            </a:pPr>
            <a:r>
              <a:rPr lang="tr-TR" dirty="0">
                <a:solidFill>
                  <a:srgbClr val="000000"/>
                </a:solidFill>
                <a:latin typeface="Tahoma" panose="020B0604030504040204" pitchFamily="34" charset="0"/>
                <a:ea typeface="Times New Roman" panose="02020603050405020304" pitchFamily="18" charset="0"/>
              </a:rPr>
              <a:t> </a:t>
            </a:r>
            <a:endParaRPr lang="tr-TR" sz="3200" dirty="0">
              <a:effectLst/>
              <a:latin typeface="Times New Roman" panose="02020603050405020304" pitchFamily="18" charset="0"/>
              <a:ea typeface="Times New Roman" panose="02020603050405020304" pitchFamily="18" charset="0"/>
            </a:endParaRPr>
          </a:p>
        </p:txBody>
      </p:sp>
      <p:sp>
        <p:nvSpPr>
          <p:cNvPr id="2" name="Metin kutusu 1"/>
          <p:cNvSpPr txBox="1"/>
          <p:nvPr/>
        </p:nvSpPr>
        <p:spPr>
          <a:xfrm>
            <a:off x="749876" y="400050"/>
            <a:ext cx="10432473" cy="923330"/>
          </a:xfrm>
          <a:prstGeom prst="rect">
            <a:avLst/>
          </a:prstGeom>
          <a:noFill/>
        </p:spPr>
        <p:txBody>
          <a:bodyPr wrap="square" rtlCol="0">
            <a:spAutoFit/>
          </a:bodyPr>
          <a:lstStyle/>
          <a:p>
            <a:pPr algn="ctr"/>
            <a:r>
              <a:rPr lang="tr-TR" b="1" dirty="0">
                <a:solidFill>
                  <a:srgbClr val="0000FF"/>
                </a:solidFill>
                <a:latin typeface="Tahoma" panose="020B0604030504040204" pitchFamily="34" charset="0"/>
                <a:ea typeface="Times New Roman" panose="02020603050405020304" pitchFamily="18" charset="0"/>
              </a:rPr>
              <a:t>Bir Belgenin Üretilmesinden Arşivlenmesine Giden Süreçte </a:t>
            </a:r>
            <a:endParaRPr lang="tr-TR" b="1" dirty="0" smtClean="0">
              <a:solidFill>
                <a:srgbClr val="0000FF"/>
              </a:solidFill>
              <a:latin typeface="Tahoma" panose="020B0604030504040204" pitchFamily="34" charset="0"/>
              <a:ea typeface="Times New Roman" panose="02020603050405020304" pitchFamily="18" charset="0"/>
            </a:endParaRPr>
          </a:p>
          <a:p>
            <a:pPr algn="ctr"/>
            <a:r>
              <a:rPr lang="tr-TR" b="1" dirty="0" smtClean="0">
                <a:solidFill>
                  <a:srgbClr val="C00000"/>
                </a:solidFill>
                <a:latin typeface="Tahoma" panose="020B0604030504040204" pitchFamily="34" charset="0"/>
                <a:ea typeface="Times New Roman" panose="02020603050405020304" pitchFamily="18" charset="0"/>
              </a:rPr>
              <a:t>-Üretici   -Kullanıcı </a:t>
            </a:r>
            <a:r>
              <a:rPr lang="tr-TR" b="1" dirty="0">
                <a:solidFill>
                  <a:srgbClr val="C00000"/>
                </a:solidFill>
                <a:latin typeface="Tahoma" panose="020B0604030504040204" pitchFamily="34" charset="0"/>
                <a:ea typeface="Times New Roman" panose="02020603050405020304" pitchFamily="18" charset="0"/>
              </a:rPr>
              <a:t>ve  </a:t>
            </a:r>
            <a:r>
              <a:rPr lang="tr-TR" b="1" dirty="0" smtClean="0">
                <a:solidFill>
                  <a:srgbClr val="C00000"/>
                </a:solidFill>
                <a:latin typeface="Tahoma" panose="020B0604030504040204" pitchFamily="34" charset="0"/>
                <a:ea typeface="Times New Roman" panose="02020603050405020304" pitchFamily="18" charset="0"/>
              </a:rPr>
              <a:t>-Saklayıcının </a:t>
            </a:r>
            <a:r>
              <a:rPr lang="tr-TR" b="1" dirty="0">
                <a:solidFill>
                  <a:srgbClr val="C00000"/>
                </a:solidFill>
                <a:latin typeface="Tahoma" panose="020B0604030504040204" pitchFamily="34" charset="0"/>
                <a:ea typeface="Times New Roman" panose="02020603050405020304" pitchFamily="18" charset="0"/>
              </a:rPr>
              <a:t>Sorumlulukları</a:t>
            </a:r>
            <a:endParaRPr lang="tr-TR" sz="3200" dirty="0">
              <a:solidFill>
                <a:srgbClr val="C00000"/>
              </a:solidFill>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3391829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23455" y="1136073"/>
            <a:ext cx="10903527" cy="47782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algn="just">
              <a:lnSpc>
                <a:spcPts val="1050"/>
              </a:lnSpc>
              <a:spcAft>
                <a:spcPts val="375"/>
              </a:spcAft>
            </a:pPr>
            <a:r>
              <a:rPr lang="tr-TR" b="1" dirty="0">
                <a:solidFill>
                  <a:srgbClr val="000000"/>
                </a:solidFill>
                <a:latin typeface="Tahoma" panose="020B0604030504040204" pitchFamily="34" charset="0"/>
                <a:ea typeface="Times New Roman" panose="02020603050405020304" pitchFamily="18" charset="0"/>
              </a:rPr>
              <a:t>Bilgi İşleyenin </a:t>
            </a:r>
            <a:r>
              <a:rPr lang="tr-TR" b="1" dirty="0" smtClean="0">
                <a:solidFill>
                  <a:srgbClr val="000000"/>
                </a:solidFill>
                <a:latin typeface="Tahoma" panose="020B0604030504040204" pitchFamily="34" charset="0"/>
                <a:ea typeface="Times New Roman" panose="02020603050405020304" pitchFamily="18" charset="0"/>
              </a:rPr>
              <a:t>Sorumluluğu</a:t>
            </a:r>
          </a:p>
          <a:p>
            <a:pPr lvl="0" algn="just">
              <a:lnSpc>
                <a:spcPts val="1050"/>
              </a:lnSpc>
              <a:spcAft>
                <a:spcPts val="375"/>
              </a:spcAft>
            </a:pPr>
            <a:endParaRPr lang="tr-TR" sz="3200" dirty="0">
              <a:solidFill>
                <a:prstClr val="black"/>
              </a:solidFill>
              <a:latin typeface="Times New Roman" panose="02020603050405020304" pitchFamily="18" charset="0"/>
              <a:ea typeface="Times New Roman" panose="02020603050405020304" pitchFamily="18" charset="0"/>
            </a:endParaRPr>
          </a:p>
          <a:p>
            <a:pPr lvl="0" algn="just">
              <a:lnSpc>
                <a:spcPts val="1050"/>
              </a:lnSpc>
              <a:spcAft>
                <a:spcPts val="375"/>
              </a:spcAft>
            </a:pPr>
            <a:r>
              <a:rPr lang="tr-TR" dirty="0">
                <a:solidFill>
                  <a:srgbClr val="000000"/>
                </a:solidFill>
                <a:latin typeface="Tahoma" panose="020B0604030504040204" pitchFamily="34" charset="0"/>
                <a:ea typeface="Times New Roman" panose="02020603050405020304" pitchFamily="18" charset="0"/>
              </a:rPr>
              <a:t>1-Tüm belgeler üzerindeki gerekli başlık ve kodları girmek</a:t>
            </a:r>
            <a:r>
              <a:rPr lang="tr-TR" dirty="0" smtClean="0">
                <a:solidFill>
                  <a:srgbClr val="000000"/>
                </a:solidFill>
                <a:latin typeface="Tahoma" panose="020B0604030504040204" pitchFamily="34" charset="0"/>
                <a:ea typeface="Times New Roman" panose="02020603050405020304" pitchFamily="18" charset="0"/>
              </a:rPr>
              <a:t>,</a:t>
            </a:r>
          </a:p>
          <a:p>
            <a:pPr lvl="0" algn="just">
              <a:lnSpc>
                <a:spcPts val="1050"/>
              </a:lnSpc>
              <a:spcAft>
                <a:spcPts val="375"/>
              </a:spcAft>
            </a:pPr>
            <a:endParaRPr lang="tr-TR" sz="3200" dirty="0">
              <a:solidFill>
                <a:prstClr val="black"/>
              </a:solidFill>
              <a:latin typeface="Times New Roman" panose="02020603050405020304" pitchFamily="18" charset="0"/>
              <a:ea typeface="Times New Roman" panose="02020603050405020304" pitchFamily="18" charset="0"/>
            </a:endParaRPr>
          </a:p>
          <a:p>
            <a:pPr lvl="0" algn="just">
              <a:lnSpc>
                <a:spcPts val="1050"/>
              </a:lnSpc>
              <a:spcAft>
                <a:spcPts val="375"/>
              </a:spcAft>
            </a:pPr>
            <a:r>
              <a:rPr lang="tr-TR" dirty="0">
                <a:solidFill>
                  <a:srgbClr val="000000"/>
                </a:solidFill>
                <a:latin typeface="Tahoma" panose="020B0604030504040204" pitchFamily="34" charset="0"/>
                <a:ea typeface="Times New Roman" panose="02020603050405020304" pitchFamily="18" charset="0"/>
              </a:rPr>
              <a:t>2-Birden çok konudaki belgeler için dosya sayısına uygun kopya hazırlamak</a:t>
            </a:r>
            <a:r>
              <a:rPr lang="tr-TR" dirty="0" smtClean="0">
                <a:solidFill>
                  <a:srgbClr val="000000"/>
                </a:solidFill>
                <a:latin typeface="Tahoma" panose="020B0604030504040204" pitchFamily="34" charset="0"/>
                <a:ea typeface="Times New Roman" panose="02020603050405020304" pitchFamily="18" charset="0"/>
              </a:rPr>
              <a:t>,</a:t>
            </a:r>
          </a:p>
          <a:p>
            <a:pPr lvl="0" algn="just">
              <a:lnSpc>
                <a:spcPts val="1050"/>
              </a:lnSpc>
              <a:spcAft>
                <a:spcPts val="375"/>
              </a:spcAft>
            </a:pPr>
            <a:endParaRPr lang="tr-TR" sz="3200" dirty="0">
              <a:solidFill>
                <a:prstClr val="black"/>
              </a:solidFill>
              <a:latin typeface="Times New Roman" panose="02020603050405020304" pitchFamily="18" charset="0"/>
              <a:ea typeface="Times New Roman" panose="02020603050405020304" pitchFamily="18" charset="0"/>
            </a:endParaRPr>
          </a:p>
          <a:p>
            <a:pPr lvl="0" algn="just">
              <a:lnSpc>
                <a:spcPts val="1050"/>
              </a:lnSpc>
              <a:spcAft>
                <a:spcPts val="375"/>
              </a:spcAft>
            </a:pPr>
            <a:r>
              <a:rPr lang="tr-TR" dirty="0">
                <a:solidFill>
                  <a:srgbClr val="000000"/>
                </a:solidFill>
                <a:latin typeface="Tahoma" panose="020B0604030504040204" pitchFamily="34" charset="0"/>
                <a:ea typeface="Times New Roman" panose="02020603050405020304" pitchFamily="18" charset="0"/>
              </a:rPr>
              <a:t>3-Birden çok konudaki yazışmalardan ilgili bölümlere fazla kopya sağlamak</a:t>
            </a:r>
            <a:r>
              <a:rPr lang="tr-TR" dirty="0" smtClean="0">
                <a:solidFill>
                  <a:srgbClr val="000000"/>
                </a:solidFill>
                <a:latin typeface="Tahoma" panose="020B0604030504040204" pitchFamily="34" charset="0"/>
                <a:ea typeface="Times New Roman" panose="02020603050405020304" pitchFamily="18" charset="0"/>
              </a:rPr>
              <a:t>,</a:t>
            </a:r>
          </a:p>
          <a:p>
            <a:pPr lvl="0" algn="just">
              <a:lnSpc>
                <a:spcPts val="1050"/>
              </a:lnSpc>
              <a:spcAft>
                <a:spcPts val="375"/>
              </a:spcAft>
            </a:pPr>
            <a:endParaRPr lang="tr-TR" sz="3200" dirty="0">
              <a:solidFill>
                <a:prstClr val="black"/>
              </a:solidFill>
              <a:latin typeface="Times New Roman" panose="02020603050405020304" pitchFamily="18" charset="0"/>
              <a:ea typeface="Times New Roman" panose="02020603050405020304" pitchFamily="18" charset="0"/>
            </a:endParaRPr>
          </a:p>
          <a:p>
            <a:pPr lvl="0" algn="just">
              <a:lnSpc>
                <a:spcPts val="1050"/>
              </a:lnSpc>
              <a:spcAft>
                <a:spcPts val="375"/>
              </a:spcAft>
            </a:pPr>
            <a:r>
              <a:rPr lang="tr-TR" dirty="0">
                <a:solidFill>
                  <a:srgbClr val="000000"/>
                </a:solidFill>
                <a:latin typeface="Tahoma" panose="020B0604030504040204" pitchFamily="34" charset="0"/>
                <a:ea typeface="Times New Roman" panose="02020603050405020304" pitchFamily="18" charset="0"/>
              </a:rPr>
              <a:t>4-Oluşturulmuş metinlerin yazılmasında kelime işlemciyi tam kapasite kullanmak.</a:t>
            </a:r>
            <a:endParaRPr lang="tr-TR" sz="3200" dirty="0">
              <a:solidFill>
                <a:prstClr val="black"/>
              </a:solidFill>
              <a:latin typeface="Times New Roman" panose="02020603050405020304" pitchFamily="18" charset="0"/>
              <a:ea typeface="Times New Roman" panose="02020603050405020304" pitchFamily="18" charset="0"/>
            </a:endParaRPr>
          </a:p>
          <a:p>
            <a:pPr lvl="0" algn="just">
              <a:lnSpc>
                <a:spcPts val="1050"/>
              </a:lnSpc>
              <a:spcAft>
                <a:spcPts val="375"/>
              </a:spcAft>
            </a:pPr>
            <a:r>
              <a:rPr lang="tr-TR" dirty="0">
                <a:solidFill>
                  <a:srgbClr val="000000"/>
                </a:solidFill>
                <a:latin typeface="Tahoma" panose="020B0604030504040204" pitchFamily="34" charset="0"/>
                <a:ea typeface="Times New Roman" panose="02020603050405020304" pitchFamily="18" charset="0"/>
              </a:rPr>
              <a:t> </a:t>
            </a:r>
            <a:endParaRPr lang="tr-TR" sz="3200" dirty="0">
              <a:solidFill>
                <a:prstClr val="black"/>
              </a:solidFill>
              <a:latin typeface="Times New Roman" panose="02020603050405020304" pitchFamily="18" charset="0"/>
              <a:ea typeface="Times New Roman" panose="02020603050405020304" pitchFamily="18" charset="0"/>
            </a:endParaRPr>
          </a:p>
          <a:p>
            <a:pPr lvl="0" algn="just">
              <a:lnSpc>
                <a:spcPts val="1050"/>
              </a:lnSpc>
              <a:spcAft>
                <a:spcPts val="375"/>
              </a:spcAft>
            </a:pPr>
            <a:r>
              <a:rPr lang="tr-TR" b="1" dirty="0">
                <a:solidFill>
                  <a:srgbClr val="000000"/>
                </a:solidFill>
                <a:latin typeface="Tahoma" panose="020B0604030504040204" pitchFamily="34" charset="0"/>
                <a:ea typeface="Times New Roman" panose="02020603050405020304" pitchFamily="18" charset="0"/>
              </a:rPr>
              <a:t>Belgeleri Saklayan-Alıkoyan Personelin Sorumluluğu</a:t>
            </a:r>
            <a:endParaRPr lang="tr-TR" sz="3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spcBef>
                <a:spcPts val="600"/>
              </a:spcBef>
              <a:spcAft>
                <a:spcPts val="375"/>
              </a:spcAft>
            </a:pPr>
            <a:r>
              <a:rPr lang="tr-TR" dirty="0">
                <a:solidFill>
                  <a:srgbClr val="000000"/>
                </a:solidFill>
                <a:latin typeface="Tahoma" panose="020B0604030504040204" pitchFamily="34" charset="0"/>
                <a:ea typeface="Times New Roman" panose="02020603050405020304" pitchFamily="18" charset="0"/>
              </a:rPr>
              <a:t>Belgeleri alıkoyan-saklayan personel, gerektiğinde kullanım ve referans için elde tutulan belgeleri koruyan kimselerdir. Bu personel belgeleri alır ve depolama için hazırlar, düzenleme işlemlerini yapar, kullanım için istenen belgeleri verir, işi bitince geri alır ve bunlara ilişkin kayıtları tutar. Kurumun belge merkezi gerçekten tüm belge sisteminin ölçüsüdür. Belgeleri alıkoymak ve saklamaktan sorumlu olan personel, belgelerin dosyalanmasından önce alıkoyma süreleri ve belgelerin üretildikleri yer ve zamanın kontrol edilmesinden sorumlu olmalıdır.</a:t>
            </a:r>
            <a:endParaRPr lang="tr-TR" sz="32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996069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439</TotalTime>
  <Words>697</Words>
  <Application>Microsoft Office PowerPoint</Application>
  <PresentationFormat>Özel</PresentationFormat>
  <Paragraphs>237</Paragraphs>
  <Slides>30</Slides>
  <Notes>0</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Organik</vt:lpstr>
      <vt:lpstr>BİRİM ARŞİVİ SAKLAMA SÜRELERİ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Saklama Süreleri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SERHATDİK</dc:creator>
  <cp:lastModifiedBy>ikc</cp:lastModifiedBy>
  <cp:revision>30</cp:revision>
  <dcterms:created xsi:type="dcterms:W3CDTF">2017-03-06T11:50:28Z</dcterms:created>
  <dcterms:modified xsi:type="dcterms:W3CDTF">2018-02-13T06:01:22Z</dcterms:modified>
</cp:coreProperties>
</file>