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75" r:id="rId4"/>
    <p:sldId id="276" r:id="rId5"/>
    <p:sldId id="277" r:id="rId6"/>
    <p:sldId id="278" r:id="rId7"/>
    <p:sldId id="260" r:id="rId8"/>
    <p:sldId id="258" r:id="rId9"/>
    <p:sldId id="279" r:id="rId10"/>
    <p:sldId id="280" r:id="rId11"/>
    <p:sldId id="281" r:id="rId12"/>
    <p:sldId id="257" r:id="rId13"/>
    <p:sldId id="261" r:id="rId14"/>
    <p:sldId id="262" r:id="rId15"/>
    <p:sldId id="263" r:id="rId16"/>
    <p:sldId id="283" r:id="rId17"/>
    <p:sldId id="264" r:id="rId18"/>
    <p:sldId id="282" r:id="rId19"/>
    <p:sldId id="284" r:id="rId20"/>
    <p:sldId id="265" r:id="rId21"/>
    <p:sldId id="285" r:id="rId22"/>
    <p:sldId id="267" r:id="rId23"/>
    <p:sldId id="268" r:id="rId24"/>
    <p:sldId id="269" r:id="rId25"/>
    <p:sldId id="270" r:id="rId26"/>
    <p:sldId id="271" r:id="rId27"/>
    <p:sldId id="272" r:id="rId28"/>
    <p:sldId id="273" r:id="rId29"/>
    <p:sldId id="274"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2" autoAdjust="0"/>
    <p:restoredTop sz="94660"/>
  </p:normalViewPr>
  <p:slideViewPr>
    <p:cSldViewPr snapToGrid="0">
      <p:cViewPr>
        <p:scale>
          <a:sx n="100" d="100"/>
          <a:sy n="100" d="100"/>
        </p:scale>
        <p:origin x="-930" y="-4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7CA7631-B8D3-4928-B85E-6B3D0874E40A}" type="datetimeFigureOut">
              <a:rPr lang="tr-TR" smtClean="0"/>
              <a:t>22.02.2018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F049E-9E66-4C73-857B-75414E9B3DB6}"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0615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17CA7631-B8D3-4928-B85E-6B3D0874E40A}" type="datetimeFigureOut">
              <a:rPr lang="tr-TR" smtClean="0"/>
              <a:t>22.02.2018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2031237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7CA7631-B8D3-4928-B85E-6B3D0874E40A}" type="datetimeFigureOut">
              <a:rPr lang="tr-TR" smtClean="0"/>
              <a:t>22.02.2018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2498868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7CA7631-B8D3-4928-B85E-6B3D0874E40A}" type="datetimeFigureOut">
              <a:rPr lang="tr-TR" smtClean="0"/>
              <a:t>22.02.2018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F049E-9E66-4C73-857B-75414E9B3DB6}"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6228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7CA7631-B8D3-4928-B85E-6B3D0874E40A}" type="datetimeFigureOut">
              <a:rPr lang="tr-TR" smtClean="0"/>
              <a:t>22.02.2018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38238657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7CA7631-B8D3-4928-B85E-6B3D0874E40A}" type="datetimeFigureOut">
              <a:rPr lang="tr-TR" smtClean="0"/>
              <a:t>22.02.2018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F049E-9E66-4C73-857B-75414E9B3DB6}"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21884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7CA7631-B8D3-4928-B85E-6B3D0874E40A}" type="datetimeFigureOut">
              <a:rPr lang="tr-TR" smtClean="0"/>
              <a:t>22.02.2018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1732324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7CA7631-B8D3-4928-B85E-6B3D0874E40A}" type="datetimeFigureOut">
              <a:rPr lang="tr-TR" smtClean="0"/>
              <a:t>22.02.2018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2175208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7CA7631-B8D3-4928-B85E-6B3D0874E40A}" type="datetimeFigureOut">
              <a:rPr lang="tr-TR" smtClean="0"/>
              <a:t>22.02.2018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2488847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7CA7631-B8D3-4928-B85E-6B3D0874E40A}" type="datetimeFigureOut">
              <a:rPr lang="tr-TR" smtClean="0"/>
              <a:t>22.02.2018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3940615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7CA7631-B8D3-4928-B85E-6B3D0874E40A}" type="datetimeFigureOut">
              <a:rPr lang="tr-TR" smtClean="0"/>
              <a:t>22.02.2018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306190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7CA7631-B8D3-4928-B85E-6B3D0874E40A}" type="datetimeFigureOut">
              <a:rPr lang="tr-TR" smtClean="0"/>
              <a:t>22.02.2018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1807444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7CA7631-B8D3-4928-B85E-6B3D0874E40A}" type="datetimeFigureOut">
              <a:rPr lang="tr-TR" smtClean="0"/>
              <a:t>22.02.2018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3365652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7CA7631-B8D3-4928-B85E-6B3D0874E40A}" type="datetimeFigureOut">
              <a:rPr lang="tr-TR" smtClean="0"/>
              <a:t>22.02.2018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3408394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CA7631-B8D3-4928-B85E-6B3D0874E40A}" type="datetimeFigureOut">
              <a:rPr lang="tr-TR" smtClean="0"/>
              <a:t>22.02.2018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2331564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7CA7631-B8D3-4928-B85E-6B3D0874E40A}" type="datetimeFigureOut">
              <a:rPr lang="tr-TR" smtClean="0"/>
              <a:t>22.02.2018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3926648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7CA7631-B8D3-4928-B85E-6B3D0874E40A}" type="datetimeFigureOut">
              <a:rPr lang="tr-TR" smtClean="0"/>
              <a:t>22.02.2018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BF049E-9E66-4C73-857B-75414E9B3DB6}" type="slidenum">
              <a:rPr lang="tr-TR" smtClean="0"/>
              <a:t>‹#›</a:t>
            </a:fld>
            <a:endParaRPr lang="tr-TR"/>
          </a:p>
        </p:txBody>
      </p:sp>
    </p:spTree>
    <p:extLst>
      <p:ext uri="{BB962C8B-B14F-4D97-AF65-F5344CB8AC3E}">
        <p14:creationId xmlns:p14="http://schemas.microsoft.com/office/powerpoint/2010/main" val="2726965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7CA7631-B8D3-4928-B85E-6B3D0874E40A}" type="datetimeFigureOut">
              <a:rPr lang="tr-TR" smtClean="0"/>
              <a:t>22.02.2018</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BBF049E-9E66-4C73-857B-75414E9B3DB6}" type="slidenum">
              <a:rPr lang="tr-TR" smtClean="0"/>
              <a:t>‹#›</a:t>
            </a:fld>
            <a:endParaRPr lang="tr-TR"/>
          </a:p>
        </p:txBody>
      </p:sp>
    </p:spTree>
    <p:extLst>
      <p:ext uri="{BB962C8B-B14F-4D97-AF65-F5344CB8AC3E}">
        <p14:creationId xmlns:p14="http://schemas.microsoft.com/office/powerpoint/2010/main" val="274628238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devletarsivleri.gov.tr/icerik/2605/saklama-planlariarsiv-malzemesi-tespit-ve-degerlendirme-formu/" TargetMode="External"/><Relationship Id="rId2" Type="http://schemas.openxmlformats.org/officeDocument/2006/relationships/hyperlink" Target="https://www.devletarsivleri.gov.tr/icerik/319/standart-dosya-plani-sdp/" TargetMode="External"/><Relationship Id="rId1" Type="http://schemas.openxmlformats.org/officeDocument/2006/relationships/slideLayout" Target="../slideLayouts/slideLayout2.xml"/><Relationship Id="rId4" Type="http://schemas.openxmlformats.org/officeDocument/2006/relationships/hyperlink" Target="https://kontrol.bumko.gov.tr/Eklenti/8227,kamuickontrolrehberi1versiyon12.pdf?0"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mailto:filiz.acar@ikc.edu.t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arsiv.ibu.edu.tr/images/files/ResmiYazUsulveEsaslar2015.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386576" y="3472807"/>
            <a:ext cx="8645319" cy="2596688"/>
          </a:xfrm>
        </p:spPr>
        <p:txBody>
          <a:bodyPr>
            <a:noAutofit/>
          </a:bodyPr>
          <a:lstStyle/>
          <a:p>
            <a:r>
              <a:rPr lang="tr-TR" sz="4800" b="1" dirty="0" smtClean="0">
                <a:solidFill>
                  <a:schemeClr val="bg1"/>
                </a:solidFill>
              </a:rPr>
              <a:t>BİRİM ARŞİVİ DÜZENLEME ÇALIŞMALARI</a:t>
            </a:r>
          </a:p>
          <a:p>
            <a:r>
              <a:rPr lang="tr-TR" sz="3200" b="1" dirty="0" smtClean="0">
                <a:solidFill>
                  <a:schemeClr val="bg1"/>
                </a:solidFill>
              </a:rPr>
              <a:t> 19-22 ŞUBAT 2018</a:t>
            </a:r>
            <a:endParaRPr lang="tr-TR" sz="3200" b="1" dirty="0">
              <a:solidFill>
                <a:schemeClr val="bg1"/>
              </a:solidFill>
            </a:endParaRPr>
          </a:p>
        </p:txBody>
      </p:sp>
      <p:sp>
        <p:nvSpPr>
          <p:cNvPr id="2" name="Metin kutusu 1"/>
          <p:cNvSpPr txBox="1"/>
          <p:nvPr/>
        </p:nvSpPr>
        <p:spPr>
          <a:xfrm>
            <a:off x="1153298" y="708454"/>
            <a:ext cx="10099589" cy="1569660"/>
          </a:xfrm>
          <a:prstGeom prst="rect">
            <a:avLst/>
          </a:prstGeom>
          <a:noFill/>
        </p:spPr>
        <p:txBody>
          <a:bodyPr wrap="square" rtlCol="0">
            <a:spAutoFit/>
          </a:bodyPr>
          <a:lstStyle/>
          <a:p>
            <a:r>
              <a:rPr lang="tr-TR" sz="4800" b="1" dirty="0" smtClean="0">
                <a:solidFill>
                  <a:schemeClr val="accent6">
                    <a:lumMod val="75000"/>
                  </a:schemeClr>
                </a:solidFill>
              </a:rPr>
              <a:t>İZMİR KÂTİP ÇELEBİ ÜNİVERSİTESİ 		</a:t>
            </a:r>
            <a:r>
              <a:rPr lang="tr-TR" sz="3600" b="1" dirty="0" smtClean="0"/>
              <a:t>KURUM ARŞİV MÜDÜRLÜĞÜ</a:t>
            </a:r>
            <a:endParaRPr lang="tr-TR" sz="3600" b="1" dirty="0"/>
          </a:p>
        </p:txBody>
      </p:sp>
    </p:spTree>
    <p:extLst>
      <p:ext uri="{BB962C8B-B14F-4D97-AF65-F5344CB8AC3E}">
        <p14:creationId xmlns:p14="http://schemas.microsoft.com/office/powerpoint/2010/main" val="1813775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589902" y="832022"/>
            <a:ext cx="8567352" cy="5262979"/>
          </a:xfrm>
          <a:prstGeom prst="rect">
            <a:avLst/>
          </a:prstGeom>
          <a:noFill/>
        </p:spPr>
        <p:txBody>
          <a:bodyPr wrap="square" rtlCol="0">
            <a:spAutoFit/>
          </a:bodyPr>
          <a:lstStyle/>
          <a:p>
            <a:r>
              <a:rPr lang="tr-TR" sz="4800" b="1" dirty="0" smtClean="0"/>
              <a:t>NEDEN BURADAYIZ?</a:t>
            </a:r>
            <a:r>
              <a:rPr lang="tr-TR" sz="4800" b="1" dirty="0"/>
              <a:t> </a:t>
            </a:r>
            <a:endParaRPr lang="tr-TR" sz="4800" b="1" dirty="0" smtClean="0"/>
          </a:p>
          <a:p>
            <a:r>
              <a:rPr lang="tr-TR" sz="4800" b="1" dirty="0" smtClean="0">
                <a:solidFill>
                  <a:schemeClr val="accent6">
                    <a:lumMod val="75000"/>
                  </a:schemeClr>
                </a:solidFill>
              </a:rPr>
              <a:t>?</a:t>
            </a:r>
            <a:r>
              <a:rPr lang="tr-TR" sz="4800" b="1" dirty="0" smtClean="0"/>
              <a:t>   …..</a:t>
            </a:r>
            <a:r>
              <a:rPr lang="tr-TR" sz="4800" b="1" dirty="0"/>
              <a:t> ?</a:t>
            </a:r>
          </a:p>
          <a:p>
            <a:r>
              <a:rPr lang="tr-TR" sz="4800" b="1" dirty="0" smtClean="0">
                <a:solidFill>
                  <a:schemeClr val="accent6">
                    <a:lumMod val="75000"/>
                  </a:schemeClr>
                </a:solidFill>
              </a:rPr>
              <a:t>…….  ? </a:t>
            </a:r>
            <a:r>
              <a:rPr lang="tr-TR" sz="4800" b="1" dirty="0" smtClean="0"/>
              <a:t>  ……..</a:t>
            </a:r>
            <a:r>
              <a:rPr lang="tr-TR" sz="4800" b="1" dirty="0"/>
              <a:t> ?</a:t>
            </a:r>
          </a:p>
          <a:p>
            <a:r>
              <a:rPr lang="tr-TR" sz="4800" b="1" dirty="0" smtClean="0"/>
              <a:t>?......        … ?  </a:t>
            </a:r>
            <a:r>
              <a:rPr lang="tr-TR" sz="4800" b="1" dirty="0" smtClean="0">
                <a:solidFill>
                  <a:schemeClr val="accent6">
                    <a:lumMod val="75000"/>
                  </a:schemeClr>
                </a:solidFill>
              </a:rPr>
              <a:t>…….</a:t>
            </a:r>
            <a:r>
              <a:rPr lang="tr-TR" sz="4800" b="1" dirty="0">
                <a:solidFill>
                  <a:schemeClr val="accent6">
                    <a:lumMod val="75000"/>
                  </a:schemeClr>
                </a:solidFill>
              </a:rPr>
              <a:t> ?</a:t>
            </a:r>
          </a:p>
          <a:p>
            <a:endParaRPr lang="tr-TR" sz="4800" b="1" dirty="0" smtClean="0"/>
          </a:p>
          <a:p>
            <a:r>
              <a:rPr lang="tr-TR" sz="4800" b="1" dirty="0">
                <a:solidFill>
                  <a:schemeClr val="accent6">
                    <a:lumMod val="75000"/>
                  </a:schemeClr>
                </a:solidFill>
              </a:rPr>
              <a:t>…….  ?</a:t>
            </a:r>
            <a:r>
              <a:rPr lang="tr-TR" sz="4800" b="1" dirty="0"/>
              <a:t>   …….. ?</a:t>
            </a:r>
          </a:p>
          <a:p>
            <a:r>
              <a:rPr lang="tr-TR" sz="4800" b="1" dirty="0" smtClean="0"/>
              <a:t> …        </a:t>
            </a:r>
            <a:r>
              <a:rPr lang="tr-TR" sz="4800" b="1" dirty="0" smtClean="0">
                <a:solidFill>
                  <a:schemeClr val="accent6">
                    <a:lumMod val="75000"/>
                  </a:schemeClr>
                </a:solidFill>
              </a:rPr>
              <a:t>….. ?</a:t>
            </a:r>
            <a:endParaRPr lang="tr-TR" sz="4800" b="1" dirty="0">
              <a:solidFill>
                <a:schemeClr val="accent6">
                  <a:lumMod val="75000"/>
                </a:schemeClr>
              </a:solidFill>
            </a:endParaRPr>
          </a:p>
        </p:txBody>
      </p:sp>
    </p:spTree>
    <p:extLst>
      <p:ext uri="{BB962C8B-B14F-4D97-AF65-F5344CB8AC3E}">
        <p14:creationId xmlns:p14="http://schemas.microsoft.com/office/powerpoint/2010/main" val="2737380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260389" y="593125"/>
            <a:ext cx="9333470" cy="5663089"/>
          </a:xfrm>
          <a:prstGeom prst="rect">
            <a:avLst/>
          </a:prstGeom>
          <a:noFill/>
        </p:spPr>
        <p:txBody>
          <a:bodyPr wrap="square" rtlCol="0">
            <a:spAutoFit/>
          </a:bodyPr>
          <a:lstStyle/>
          <a:p>
            <a:r>
              <a:rPr lang="tr-TR" sz="2000" b="1" dirty="0" smtClean="0">
                <a:solidFill>
                  <a:schemeClr val="accent6">
                    <a:lumMod val="50000"/>
                  </a:schemeClr>
                </a:solidFill>
              </a:rPr>
              <a:t>Maliye Bakanlığı Bütçe ve Mali Kontrol Genel Müdürlüğü’nün </a:t>
            </a:r>
            <a:r>
              <a:rPr lang="tr-TR" dirty="0" smtClean="0"/>
              <a:t>yayınladığı ve tüm kamu kurum ve kuruluşlarının yükümlü olduğu;</a:t>
            </a:r>
          </a:p>
          <a:p>
            <a:endParaRPr lang="tr-TR" b="1" u="sng" dirty="0" smtClean="0">
              <a:solidFill>
                <a:srgbClr val="002060"/>
              </a:solidFill>
            </a:endParaRPr>
          </a:p>
          <a:p>
            <a:r>
              <a:rPr lang="tr-TR" b="1" u="sng" dirty="0" smtClean="0">
                <a:solidFill>
                  <a:srgbClr val="002060"/>
                </a:solidFill>
              </a:rPr>
              <a:t>Kamu </a:t>
            </a:r>
            <a:r>
              <a:rPr lang="tr-TR" b="1" u="sng" dirty="0">
                <a:solidFill>
                  <a:srgbClr val="002060"/>
                </a:solidFill>
              </a:rPr>
              <a:t>İç </a:t>
            </a:r>
            <a:r>
              <a:rPr lang="tr-TR" b="1" u="sng" dirty="0" smtClean="0">
                <a:solidFill>
                  <a:srgbClr val="002060"/>
                </a:solidFill>
              </a:rPr>
              <a:t>Kontrol Standartları </a:t>
            </a:r>
            <a:r>
              <a:rPr lang="tr-TR" b="1" u="sng" dirty="0">
                <a:solidFill>
                  <a:srgbClr val="002060"/>
                </a:solidFill>
              </a:rPr>
              <a:t>Uyum Eylem Planı </a:t>
            </a:r>
            <a:r>
              <a:rPr lang="tr-TR" dirty="0" smtClean="0"/>
              <a:t>kapsamında </a:t>
            </a:r>
          </a:p>
          <a:p>
            <a:endParaRPr lang="tr-TR" dirty="0" smtClean="0"/>
          </a:p>
          <a:p>
            <a:r>
              <a:rPr lang="tr-TR" b="1" dirty="0" smtClean="0">
                <a:solidFill>
                  <a:schemeClr val="bg1"/>
                </a:solidFill>
              </a:rPr>
              <a:t>BİS </a:t>
            </a:r>
            <a:r>
              <a:rPr lang="tr-TR" b="1" dirty="0">
                <a:solidFill>
                  <a:schemeClr val="bg1"/>
                </a:solidFill>
              </a:rPr>
              <a:t>15.6 standardı ve genel </a:t>
            </a:r>
            <a:r>
              <a:rPr lang="tr-TR" b="1" dirty="0" smtClean="0">
                <a:solidFill>
                  <a:schemeClr val="bg1"/>
                </a:solidFill>
              </a:rPr>
              <a:t>şartı olarak </a:t>
            </a:r>
            <a:endParaRPr lang="tr-TR" b="1" dirty="0">
              <a:solidFill>
                <a:schemeClr val="bg1"/>
              </a:solidFill>
            </a:endParaRPr>
          </a:p>
          <a:p>
            <a:endParaRPr lang="tr-TR" dirty="0" smtClean="0"/>
          </a:p>
          <a:p>
            <a:r>
              <a:rPr lang="tr-TR" b="1" dirty="0">
                <a:solidFill>
                  <a:schemeClr val="accent6">
                    <a:lumMod val="75000"/>
                  </a:schemeClr>
                </a:solidFill>
              </a:rPr>
              <a:t>"</a:t>
            </a:r>
            <a:r>
              <a:rPr lang="tr-TR" b="1" dirty="0" smtClean="0">
                <a:solidFill>
                  <a:schemeClr val="accent6">
                    <a:lumMod val="75000"/>
                  </a:schemeClr>
                </a:solidFill>
              </a:rPr>
              <a:t> İdarenin </a:t>
            </a:r>
            <a:r>
              <a:rPr lang="tr-TR" b="1" dirty="0">
                <a:solidFill>
                  <a:schemeClr val="accent6">
                    <a:lumMod val="75000"/>
                  </a:schemeClr>
                </a:solidFill>
              </a:rPr>
              <a:t>iş ve işlemlerinin </a:t>
            </a:r>
            <a:endParaRPr lang="tr-TR" b="1" dirty="0" smtClean="0">
              <a:solidFill>
                <a:schemeClr val="accent6">
                  <a:lumMod val="75000"/>
                </a:schemeClr>
              </a:solidFill>
            </a:endParaRPr>
          </a:p>
          <a:p>
            <a:pPr marL="285750" indent="-285750">
              <a:buFont typeface="Wingdings" panose="05000000000000000000" pitchFamily="2" charset="2"/>
              <a:buChar char="Ø"/>
            </a:pPr>
            <a:r>
              <a:rPr lang="tr-TR" b="1" dirty="0" smtClean="0">
                <a:solidFill>
                  <a:schemeClr val="accent6">
                    <a:lumMod val="75000"/>
                  </a:schemeClr>
                </a:solidFill>
              </a:rPr>
              <a:t>kaydı</a:t>
            </a:r>
            <a:r>
              <a:rPr lang="tr-TR" b="1" dirty="0">
                <a:solidFill>
                  <a:schemeClr val="accent6">
                    <a:lumMod val="75000"/>
                  </a:schemeClr>
                </a:solidFill>
              </a:rPr>
              <a:t>, </a:t>
            </a:r>
          </a:p>
          <a:p>
            <a:pPr marL="285750" indent="-285750">
              <a:buFont typeface="Wingdings" panose="05000000000000000000" pitchFamily="2" charset="2"/>
              <a:buChar char="Ø"/>
            </a:pPr>
            <a:r>
              <a:rPr lang="tr-TR" b="1" dirty="0" smtClean="0">
                <a:solidFill>
                  <a:schemeClr val="accent6">
                    <a:lumMod val="75000"/>
                  </a:schemeClr>
                </a:solidFill>
              </a:rPr>
              <a:t>    sınıflandırılması</a:t>
            </a:r>
            <a:r>
              <a:rPr lang="tr-TR" b="1" dirty="0">
                <a:solidFill>
                  <a:schemeClr val="accent6">
                    <a:lumMod val="75000"/>
                  </a:schemeClr>
                </a:solidFill>
              </a:rPr>
              <a:t>, </a:t>
            </a:r>
            <a:endParaRPr lang="tr-TR" b="1" dirty="0" smtClean="0">
              <a:solidFill>
                <a:schemeClr val="accent6">
                  <a:lumMod val="75000"/>
                </a:schemeClr>
              </a:solidFill>
            </a:endParaRPr>
          </a:p>
          <a:p>
            <a:pPr marL="285750" indent="-285750">
              <a:buFont typeface="Wingdings" panose="05000000000000000000" pitchFamily="2" charset="2"/>
              <a:buChar char="Ø"/>
            </a:pPr>
            <a:r>
              <a:rPr lang="tr-TR" b="1" dirty="0" smtClean="0">
                <a:solidFill>
                  <a:schemeClr val="accent6">
                    <a:lumMod val="75000"/>
                  </a:schemeClr>
                </a:solidFill>
              </a:rPr>
              <a:t>         korunması </a:t>
            </a:r>
            <a:r>
              <a:rPr lang="tr-TR" b="1" dirty="0">
                <a:solidFill>
                  <a:schemeClr val="accent6">
                    <a:lumMod val="75000"/>
                  </a:schemeClr>
                </a:solidFill>
              </a:rPr>
              <a:t>ve </a:t>
            </a:r>
            <a:endParaRPr lang="tr-TR" b="1" dirty="0" smtClean="0">
              <a:solidFill>
                <a:schemeClr val="accent6">
                  <a:lumMod val="75000"/>
                </a:schemeClr>
              </a:solidFill>
            </a:endParaRPr>
          </a:p>
          <a:p>
            <a:pPr marL="285750" indent="-285750">
              <a:buFont typeface="Wingdings" panose="05000000000000000000" pitchFamily="2" charset="2"/>
              <a:buChar char="Ø"/>
            </a:pPr>
            <a:r>
              <a:rPr lang="tr-TR" b="1" dirty="0" smtClean="0">
                <a:solidFill>
                  <a:schemeClr val="accent6">
                    <a:lumMod val="75000"/>
                  </a:schemeClr>
                </a:solidFill>
              </a:rPr>
              <a:t>               erişimini  de </a:t>
            </a:r>
            <a:r>
              <a:rPr lang="tr-TR" b="1" dirty="0">
                <a:solidFill>
                  <a:schemeClr val="accent6">
                    <a:lumMod val="75000"/>
                  </a:schemeClr>
                </a:solidFill>
              </a:rPr>
              <a:t>kapsayan </a:t>
            </a:r>
            <a:endParaRPr lang="tr-TR" b="1" dirty="0" smtClean="0">
              <a:solidFill>
                <a:schemeClr val="accent6">
                  <a:lumMod val="75000"/>
                </a:schemeClr>
              </a:solidFill>
            </a:endParaRPr>
          </a:p>
          <a:p>
            <a:pPr marL="285750" indent="-285750">
              <a:buFont typeface="Wingdings" panose="05000000000000000000" pitchFamily="2" charset="2"/>
              <a:buChar char="Ø"/>
            </a:pPr>
            <a:r>
              <a:rPr lang="tr-TR" b="1" dirty="0" smtClean="0">
                <a:solidFill>
                  <a:schemeClr val="accent6">
                    <a:lumMod val="75000"/>
                  </a:schemeClr>
                </a:solidFill>
              </a:rPr>
              <a:t>                      belirlenmiş </a:t>
            </a:r>
            <a:r>
              <a:rPr lang="tr-TR" b="1" dirty="0">
                <a:solidFill>
                  <a:schemeClr val="accent6">
                    <a:lumMod val="75000"/>
                  </a:schemeClr>
                </a:solidFill>
              </a:rPr>
              <a:t>standartlara uygun </a:t>
            </a:r>
          </a:p>
          <a:p>
            <a:r>
              <a:rPr lang="tr-TR" b="1" dirty="0" smtClean="0">
                <a:solidFill>
                  <a:schemeClr val="accent6">
                    <a:lumMod val="75000"/>
                  </a:schemeClr>
                </a:solidFill>
              </a:rPr>
              <a:t>arşiv </a:t>
            </a:r>
            <a:r>
              <a:rPr lang="tr-TR" b="1" dirty="0">
                <a:solidFill>
                  <a:schemeClr val="accent6">
                    <a:lumMod val="75000"/>
                  </a:schemeClr>
                </a:solidFill>
              </a:rPr>
              <a:t>ve </a:t>
            </a:r>
            <a:r>
              <a:rPr lang="tr-TR" b="1" dirty="0" smtClean="0">
                <a:solidFill>
                  <a:schemeClr val="accent6">
                    <a:lumMod val="75000"/>
                  </a:schemeClr>
                </a:solidFill>
              </a:rPr>
              <a:t>dokümantasyon </a:t>
            </a:r>
            <a:r>
              <a:rPr lang="tr-TR" b="1" dirty="0">
                <a:solidFill>
                  <a:schemeClr val="accent6">
                    <a:lumMod val="75000"/>
                  </a:schemeClr>
                </a:solidFill>
              </a:rPr>
              <a:t>sistemi </a:t>
            </a:r>
            <a:r>
              <a:rPr lang="tr-TR" b="1" dirty="0" smtClean="0">
                <a:solidFill>
                  <a:schemeClr val="accent6">
                    <a:lumMod val="75000"/>
                  </a:schemeClr>
                </a:solidFill>
              </a:rPr>
              <a:t>oluşturulmalıdır</a:t>
            </a:r>
            <a:r>
              <a:rPr lang="tr-TR" b="1" dirty="0">
                <a:solidFill>
                  <a:schemeClr val="accent6">
                    <a:lumMod val="75000"/>
                  </a:schemeClr>
                </a:solidFill>
              </a:rPr>
              <a:t> </a:t>
            </a:r>
            <a:r>
              <a:rPr lang="tr-TR" b="1" dirty="0" smtClean="0">
                <a:solidFill>
                  <a:schemeClr val="accent6">
                    <a:lumMod val="75000"/>
                  </a:schemeClr>
                </a:solidFill>
              </a:rPr>
              <a:t>"  </a:t>
            </a:r>
            <a:r>
              <a:rPr lang="tr-TR" dirty="0" smtClean="0"/>
              <a:t>denilmektedir.</a:t>
            </a:r>
          </a:p>
          <a:p>
            <a:r>
              <a:rPr lang="tr-TR" dirty="0" smtClean="0"/>
              <a:t> </a:t>
            </a:r>
          </a:p>
          <a:p>
            <a:r>
              <a:rPr lang="tr-TR" dirty="0" smtClean="0"/>
              <a:t>Yürütülecek </a:t>
            </a:r>
            <a:r>
              <a:rPr lang="tr-TR" dirty="0"/>
              <a:t>çalışmalarda </a:t>
            </a:r>
            <a:r>
              <a:rPr lang="tr-TR" dirty="0" smtClean="0"/>
              <a:t>bilgi </a:t>
            </a:r>
            <a:r>
              <a:rPr lang="tr-TR" dirty="0"/>
              <a:t>akışının ve standardı gerçekleştirme çalışmalarının verimliliği </a:t>
            </a:r>
            <a:r>
              <a:rPr lang="tr-TR" dirty="0" smtClean="0"/>
              <a:t>için Birim Arşiv Sorumluları belirlendi. Kurum Arşiv Müdürlüğü Kuruldu </a:t>
            </a:r>
          </a:p>
          <a:p>
            <a:endParaRPr lang="tr-TR" dirty="0" smtClean="0"/>
          </a:p>
          <a:p>
            <a:r>
              <a:rPr lang="tr-TR" dirty="0" smtClean="0"/>
              <a:t>Birim Arşivi Düzenleme çalışmalarının tüm birimlerimizde eş zamanlı yürütülmesi için buradayız.</a:t>
            </a:r>
            <a:endParaRPr lang="tr-TR" dirty="0"/>
          </a:p>
        </p:txBody>
      </p:sp>
    </p:spTree>
    <p:extLst>
      <p:ext uri="{BB962C8B-B14F-4D97-AF65-F5344CB8AC3E}">
        <p14:creationId xmlns:p14="http://schemas.microsoft.com/office/powerpoint/2010/main" val="3867011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93812" y="735227"/>
            <a:ext cx="8534400" cy="3615267"/>
          </a:xfrm>
        </p:spPr>
        <p:txBody>
          <a:bodyPr>
            <a:normAutofit lnSpcReduction="10000"/>
          </a:bodyPr>
          <a:lstStyle/>
          <a:p>
            <a:pPr marL="0" indent="0">
              <a:buNone/>
            </a:pPr>
            <a:endParaRPr lang="tr-TR" sz="2400" b="1" dirty="0" smtClean="0"/>
          </a:p>
          <a:p>
            <a:pPr marL="0" indent="0">
              <a:buNone/>
            </a:pPr>
            <a:r>
              <a:rPr lang="tr-TR" sz="3600" b="1" dirty="0" smtClean="0">
                <a:solidFill>
                  <a:schemeClr val="accent6">
                    <a:lumMod val="75000"/>
                  </a:schemeClr>
                </a:solidFill>
              </a:rPr>
              <a:t>ÜNİVERSİTE ARŞİVLERİ</a:t>
            </a:r>
          </a:p>
          <a:p>
            <a:pPr>
              <a:buClr>
                <a:schemeClr val="bg1"/>
              </a:buClr>
              <a:buFont typeface="Wingdings" panose="05000000000000000000" pitchFamily="2" charset="2"/>
              <a:buChar char="Ø"/>
            </a:pPr>
            <a:endParaRPr lang="tr-TR" sz="2800" b="1" dirty="0" smtClean="0">
              <a:solidFill>
                <a:schemeClr val="bg1"/>
              </a:solidFill>
            </a:endParaRPr>
          </a:p>
          <a:p>
            <a:pPr>
              <a:buClr>
                <a:schemeClr val="bg1"/>
              </a:buClr>
              <a:buFont typeface="Wingdings" panose="05000000000000000000" pitchFamily="2" charset="2"/>
              <a:buChar char="Ø"/>
            </a:pPr>
            <a:r>
              <a:rPr lang="tr-TR" sz="2800" b="1" dirty="0" smtClean="0">
                <a:solidFill>
                  <a:schemeClr val="bg1"/>
                </a:solidFill>
              </a:rPr>
              <a:t>Kurum Arşivleri</a:t>
            </a:r>
          </a:p>
          <a:p>
            <a:pPr>
              <a:buClr>
                <a:schemeClr val="bg1"/>
              </a:buClr>
              <a:buFont typeface="Wingdings" panose="05000000000000000000" pitchFamily="2" charset="2"/>
              <a:buChar char="Ø"/>
            </a:pPr>
            <a:r>
              <a:rPr lang="tr-TR" sz="2800" b="1" dirty="0" smtClean="0">
                <a:solidFill>
                  <a:schemeClr val="bg1"/>
                </a:solidFill>
              </a:rPr>
              <a:t>Birim Arşivleri</a:t>
            </a:r>
          </a:p>
          <a:p>
            <a:pPr>
              <a:buClr>
                <a:schemeClr val="bg1"/>
              </a:buClr>
              <a:buFont typeface="Wingdings" panose="05000000000000000000" pitchFamily="2" charset="2"/>
              <a:buChar char="Ø"/>
            </a:pPr>
            <a:r>
              <a:rPr lang="tr-TR" sz="2800" b="1" dirty="0" smtClean="0">
                <a:solidFill>
                  <a:schemeClr val="bg1"/>
                </a:solidFill>
              </a:rPr>
              <a:t>Ayrıcalıklı Birim Arşivleri</a:t>
            </a:r>
          </a:p>
          <a:p>
            <a:pPr marL="0" indent="0">
              <a:buNone/>
            </a:pPr>
            <a:endParaRPr lang="tr-TR" dirty="0"/>
          </a:p>
        </p:txBody>
      </p:sp>
    </p:spTree>
    <p:extLst>
      <p:ext uri="{BB962C8B-B14F-4D97-AF65-F5344CB8AC3E}">
        <p14:creationId xmlns:p14="http://schemas.microsoft.com/office/powerpoint/2010/main" val="1866695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359244" y="1013254"/>
            <a:ext cx="9868930" cy="4278094"/>
          </a:xfrm>
          <a:prstGeom prst="rect">
            <a:avLst/>
          </a:prstGeom>
          <a:noFill/>
        </p:spPr>
        <p:txBody>
          <a:bodyPr wrap="square" rtlCol="0">
            <a:spAutoFit/>
          </a:bodyPr>
          <a:lstStyle/>
          <a:p>
            <a:r>
              <a:rPr lang="tr-TR" sz="2800" b="1" dirty="0" smtClean="0">
                <a:solidFill>
                  <a:schemeClr val="accent6">
                    <a:lumMod val="75000"/>
                  </a:schemeClr>
                </a:solidFill>
              </a:rPr>
              <a:t>Birim Arşivi</a:t>
            </a:r>
            <a:endParaRPr lang="tr-TR" sz="2800" b="1" dirty="0">
              <a:solidFill>
                <a:schemeClr val="accent6">
                  <a:lumMod val="75000"/>
                </a:schemeClr>
              </a:solidFill>
            </a:endParaRPr>
          </a:p>
          <a:p>
            <a:r>
              <a:rPr lang="tr-TR" b="1" dirty="0">
                <a:solidFill>
                  <a:schemeClr val="bg1"/>
                </a:solidFill>
              </a:rPr>
              <a:t>Devlet Arşiv Hizmetleri Hakkında Yönetmelik Madde: </a:t>
            </a:r>
            <a:r>
              <a:rPr lang="tr-TR" b="1" dirty="0" smtClean="0">
                <a:solidFill>
                  <a:schemeClr val="bg1"/>
                </a:solidFill>
              </a:rPr>
              <a:t>3/c </a:t>
            </a:r>
            <a:endParaRPr lang="tr-TR" b="1" dirty="0">
              <a:solidFill>
                <a:schemeClr val="bg1"/>
              </a:solidFill>
            </a:endParaRPr>
          </a:p>
          <a:p>
            <a:endParaRPr lang="tr-TR" b="1" dirty="0" smtClean="0"/>
          </a:p>
          <a:p>
            <a:r>
              <a:rPr lang="tr-TR" dirty="0" smtClean="0"/>
              <a:t>      Kurum </a:t>
            </a:r>
            <a:r>
              <a:rPr lang="tr-TR" dirty="0"/>
              <a:t>ve kuruluşların görev ve faaliyetleri sonucu kendiliğinden teşekkül eden ve bu kuruluşların çeşitli birimlerinde, aktüalitesini kaybetmemiş olarak aktif bir biçimde ve günlük iş akımı içinde kullanılan arşivlik malzemenin belirli bir süre saklandığı arşiv </a:t>
            </a:r>
            <a:r>
              <a:rPr lang="tr-TR" dirty="0" smtClean="0"/>
              <a:t>birimlerini,</a:t>
            </a:r>
            <a:endParaRPr lang="tr-TR" b="1" dirty="0" smtClean="0"/>
          </a:p>
          <a:p>
            <a:endParaRPr lang="tr-TR" b="1" dirty="0"/>
          </a:p>
          <a:p>
            <a:r>
              <a:rPr lang="tr-TR" sz="2800" b="1" dirty="0" smtClean="0">
                <a:solidFill>
                  <a:schemeClr val="accent6">
                    <a:lumMod val="75000"/>
                  </a:schemeClr>
                </a:solidFill>
              </a:rPr>
              <a:t>Kurum Arşivi</a:t>
            </a:r>
          </a:p>
          <a:p>
            <a:r>
              <a:rPr lang="tr-TR" b="1" dirty="0">
                <a:solidFill>
                  <a:schemeClr val="bg1"/>
                </a:solidFill>
              </a:rPr>
              <a:t>Devlet Arşiv </a:t>
            </a:r>
            <a:r>
              <a:rPr lang="tr-TR" b="1" dirty="0" smtClean="0">
                <a:solidFill>
                  <a:schemeClr val="bg1"/>
                </a:solidFill>
              </a:rPr>
              <a:t>Hizmetleri Hakkında Yönetmelik Madde: 3/d </a:t>
            </a:r>
            <a:endParaRPr lang="tr-TR" b="1" dirty="0">
              <a:solidFill>
                <a:schemeClr val="bg1"/>
              </a:solidFill>
            </a:endParaRPr>
          </a:p>
          <a:p>
            <a:endParaRPr lang="tr-TR" b="1" dirty="0"/>
          </a:p>
          <a:p>
            <a:endParaRPr lang="tr-TR" b="1" dirty="0"/>
          </a:p>
          <a:p>
            <a:r>
              <a:rPr lang="tr-TR" dirty="0" smtClean="0"/>
              <a:t>      Kurum </a:t>
            </a:r>
            <a:r>
              <a:rPr lang="tr-TR" dirty="0"/>
              <a:t>ve kuruluşların, merkez teşkilâtları içinde yer alan ve arşiv malzemesi ile arşivlik malzemenin, birim arşivlerine nazaran daha uzun süreli saklandığı merkezî </a:t>
            </a:r>
            <a:r>
              <a:rPr lang="tr-TR" dirty="0" smtClean="0"/>
              <a:t>arşivleri, </a:t>
            </a:r>
            <a:endParaRPr lang="tr-TR" b="1" dirty="0"/>
          </a:p>
        </p:txBody>
      </p:sp>
    </p:spTree>
    <p:extLst>
      <p:ext uri="{BB962C8B-B14F-4D97-AF65-F5344CB8AC3E}">
        <p14:creationId xmlns:p14="http://schemas.microsoft.com/office/powerpoint/2010/main" val="727847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733169" y="650789"/>
            <a:ext cx="10354962" cy="3724096"/>
          </a:xfrm>
          <a:prstGeom prst="rect">
            <a:avLst/>
          </a:prstGeom>
          <a:noFill/>
        </p:spPr>
        <p:txBody>
          <a:bodyPr wrap="square" rtlCol="0">
            <a:spAutoFit/>
          </a:bodyPr>
          <a:lstStyle/>
          <a:p>
            <a:r>
              <a:rPr lang="tr-TR" sz="2800" b="1" dirty="0" smtClean="0">
                <a:solidFill>
                  <a:schemeClr val="accent6">
                    <a:lumMod val="75000"/>
                  </a:schemeClr>
                </a:solidFill>
              </a:rPr>
              <a:t>Ayrıcalıklı Birim Arşivi</a:t>
            </a:r>
          </a:p>
          <a:p>
            <a:endParaRPr lang="tr-TR" dirty="0"/>
          </a:p>
          <a:p>
            <a:r>
              <a:rPr lang="tr-TR" dirty="0" smtClean="0"/>
              <a:t>        Fakülte, enstitü, yüksekokul, hastane gibi üniversite birimlerinin görev ve faaliyetleri sonucu kendiliğinden oluşan  belge/dosya ve materyallerin saklandığı; ellerinde bulunan belge/dosya ve materyalleri koruma, saklama, tasfiye (değerlendirme-ayıklama-imha) işlemlerini Kurum Arşivi’nin koordine, gözetim, denetim ve talimatları doğrultusunda yürüten arşiv birimini ifade eder.</a:t>
            </a:r>
          </a:p>
          <a:p>
            <a:endParaRPr lang="tr-TR" dirty="0"/>
          </a:p>
          <a:p>
            <a:r>
              <a:rPr lang="tr-TR" dirty="0" smtClean="0"/>
              <a:t>     </a:t>
            </a:r>
            <a:r>
              <a:rPr lang="tr-TR" sz="2800" b="1" dirty="0" smtClean="0">
                <a:solidFill>
                  <a:srgbClr val="FF0000"/>
                </a:solidFill>
              </a:rPr>
              <a:t>!!!!!!!</a:t>
            </a:r>
            <a:r>
              <a:rPr lang="tr-TR" dirty="0" smtClean="0"/>
              <a:t> </a:t>
            </a:r>
            <a:r>
              <a:rPr lang="tr-TR" b="1" dirty="0" smtClean="0">
                <a:solidFill>
                  <a:schemeClr val="bg1"/>
                </a:solidFill>
              </a:rPr>
              <a:t>Bu statü içerisinde Fakülteler, Hastaneler, Enstitüler, Konservatuvar, Yüksekokullar, Meslek Yüksekokulları ile Araştırma ve Uygulama Merkezleri’nden TÖMER yer almaktadır.  </a:t>
            </a:r>
          </a:p>
          <a:p>
            <a:endParaRPr lang="tr-TR" dirty="0"/>
          </a:p>
          <a:p>
            <a:endParaRPr lang="tr-TR" dirty="0"/>
          </a:p>
        </p:txBody>
      </p:sp>
    </p:spTree>
    <p:extLst>
      <p:ext uri="{BB962C8B-B14F-4D97-AF65-F5344CB8AC3E}">
        <p14:creationId xmlns:p14="http://schemas.microsoft.com/office/powerpoint/2010/main" val="1044457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208902" y="980412"/>
            <a:ext cx="8906647" cy="3785652"/>
          </a:xfrm>
          <a:prstGeom prst="rect">
            <a:avLst/>
          </a:prstGeom>
          <a:noFill/>
        </p:spPr>
        <p:txBody>
          <a:bodyPr wrap="square" rtlCol="0">
            <a:spAutoFit/>
          </a:bodyPr>
          <a:lstStyle/>
          <a:p>
            <a:r>
              <a:rPr lang="tr-TR" sz="2800" b="1" dirty="0">
                <a:solidFill>
                  <a:schemeClr val="accent6">
                    <a:lumMod val="75000"/>
                  </a:schemeClr>
                </a:solidFill>
              </a:rPr>
              <a:t>Ayrıcalıklı Birim </a:t>
            </a:r>
            <a:r>
              <a:rPr lang="tr-TR" sz="2800" b="1" dirty="0" smtClean="0">
                <a:solidFill>
                  <a:schemeClr val="accent6">
                    <a:lumMod val="75000"/>
                  </a:schemeClr>
                </a:solidFill>
              </a:rPr>
              <a:t>Arşivi özellikleri:</a:t>
            </a:r>
          </a:p>
          <a:p>
            <a:endParaRPr lang="tr-TR" sz="2800" b="1" dirty="0" smtClean="0">
              <a:solidFill>
                <a:schemeClr val="accent6">
                  <a:lumMod val="75000"/>
                </a:schemeClr>
              </a:solidFill>
            </a:endParaRPr>
          </a:p>
          <a:p>
            <a:endParaRPr lang="tr-TR" b="1" dirty="0">
              <a:solidFill>
                <a:schemeClr val="accent6">
                  <a:lumMod val="75000"/>
                </a:schemeClr>
              </a:solidFill>
            </a:endParaRPr>
          </a:p>
          <a:p>
            <a:pPr marL="285750" indent="-285750">
              <a:buFont typeface="Wingdings" panose="05000000000000000000" pitchFamily="2" charset="2"/>
              <a:buChar char="Ø"/>
            </a:pPr>
            <a:r>
              <a:rPr lang="tr-TR" b="1" dirty="0" smtClean="0"/>
              <a:t>        Ayrıcalıklı Birim Arşivleri, kurum arşivi gibi çalışmalarını yürüteceğinden bağlı üniteler (bölüm, anabilim dalı) alt birim arşivi kurabilir.</a:t>
            </a:r>
          </a:p>
          <a:p>
            <a:pPr marL="285750" indent="-285750">
              <a:buFont typeface="Wingdings" panose="05000000000000000000" pitchFamily="2" charset="2"/>
              <a:buChar char="Ø"/>
            </a:pPr>
            <a:endParaRPr lang="tr-TR" b="1" dirty="0"/>
          </a:p>
          <a:p>
            <a:pPr marL="285750" indent="-285750">
              <a:buFont typeface="Wingdings" panose="05000000000000000000" pitchFamily="2" charset="2"/>
              <a:buChar char="Ø"/>
            </a:pPr>
            <a:r>
              <a:rPr lang="tr-TR" b="1" dirty="0" smtClean="0"/>
              <a:t>        Rektörlük Kurum Arşivi’nin belirleyeceği çok kısıtlı belgeler/dosyalar hariç Ayrıcalıklı Birim Arşivleri, Kurum Arşivi’ne belge/dosya devretmeyecektir.</a:t>
            </a:r>
          </a:p>
          <a:p>
            <a:pPr marL="285750" indent="-285750">
              <a:buFont typeface="Wingdings" panose="05000000000000000000" pitchFamily="2" charset="2"/>
              <a:buChar char="Ø"/>
            </a:pPr>
            <a:endParaRPr lang="tr-TR" b="1" dirty="0"/>
          </a:p>
          <a:p>
            <a:pPr marL="285750" indent="-285750">
              <a:buFont typeface="Wingdings" panose="05000000000000000000" pitchFamily="2" charset="2"/>
              <a:buChar char="Ø"/>
            </a:pPr>
            <a:r>
              <a:rPr lang="tr-TR" b="1" dirty="0" smtClean="0"/>
              <a:t>        </a:t>
            </a:r>
            <a:r>
              <a:rPr lang="tr-TR" sz="2000" b="1" dirty="0" smtClean="0">
                <a:solidFill>
                  <a:schemeClr val="accent6">
                    <a:lumMod val="75000"/>
                  </a:schemeClr>
                </a:solidFill>
              </a:rPr>
              <a:t>Rektörlükten ‘UYGUN GÖRÜŞ’ almadan hiçbir birim belge/dosya imha etmeyecektir.</a:t>
            </a:r>
            <a:endParaRPr lang="tr-TR" sz="2000" b="1" dirty="0">
              <a:solidFill>
                <a:schemeClr val="accent6">
                  <a:lumMod val="75000"/>
                </a:schemeClr>
              </a:solidFill>
            </a:endParaRPr>
          </a:p>
        </p:txBody>
      </p:sp>
    </p:spTree>
    <p:extLst>
      <p:ext uri="{BB962C8B-B14F-4D97-AF65-F5344CB8AC3E}">
        <p14:creationId xmlns:p14="http://schemas.microsoft.com/office/powerpoint/2010/main" val="257011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000630" y="3641124"/>
            <a:ext cx="6071287" cy="1200329"/>
          </a:xfrm>
          <a:prstGeom prst="rect">
            <a:avLst/>
          </a:prstGeom>
          <a:noFill/>
        </p:spPr>
        <p:txBody>
          <a:bodyPr wrap="square" rtlCol="0">
            <a:spAutoFit/>
          </a:bodyPr>
          <a:lstStyle/>
          <a:p>
            <a:pPr algn="ctr"/>
            <a:r>
              <a:rPr lang="tr-TR" sz="3600" b="1" dirty="0" smtClean="0"/>
              <a:t>SAKLAMA SÜRELİ STANDART DOSYA PLANI</a:t>
            </a:r>
            <a:endParaRPr lang="tr-TR" sz="3600" b="1" dirty="0"/>
          </a:p>
        </p:txBody>
      </p:sp>
      <p:sp>
        <p:nvSpPr>
          <p:cNvPr id="5" name="Metin kutusu 4"/>
          <p:cNvSpPr txBox="1"/>
          <p:nvPr/>
        </p:nvSpPr>
        <p:spPr>
          <a:xfrm>
            <a:off x="1725825" y="869092"/>
            <a:ext cx="8390239" cy="1754326"/>
          </a:xfrm>
          <a:prstGeom prst="rect">
            <a:avLst/>
          </a:prstGeom>
          <a:noFill/>
        </p:spPr>
        <p:txBody>
          <a:bodyPr wrap="square" rtlCol="0">
            <a:spAutoFit/>
          </a:bodyPr>
          <a:lstStyle/>
          <a:p>
            <a:pPr algn="ctr"/>
            <a:r>
              <a:rPr lang="tr-TR" sz="3600" b="1" dirty="0" smtClean="0">
                <a:solidFill>
                  <a:schemeClr val="accent6">
                    <a:lumMod val="75000"/>
                  </a:schemeClr>
                </a:solidFill>
              </a:rPr>
              <a:t>YÜKSEKÖĞRETİM ÜST KURULUŞLARI</a:t>
            </a:r>
          </a:p>
          <a:p>
            <a:pPr algn="ctr"/>
            <a:r>
              <a:rPr lang="tr-TR" sz="3600" b="1" dirty="0" smtClean="0">
                <a:solidFill>
                  <a:schemeClr val="accent6">
                    <a:lumMod val="75000"/>
                  </a:schemeClr>
                </a:solidFill>
              </a:rPr>
              <a:t>VE</a:t>
            </a:r>
          </a:p>
          <a:p>
            <a:pPr algn="ctr"/>
            <a:r>
              <a:rPr lang="tr-TR" sz="3600" b="1" dirty="0" smtClean="0">
                <a:solidFill>
                  <a:schemeClr val="accent6">
                    <a:lumMod val="75000"/>
                  </a:schemeClr>
                </a:solidFill>
              </a:rPr>
              <a:t>YÜKSEKÖĞRETİM KURUMLARI</a:t>
            </a:r>
            <a:r>
              <a:rPr lang="tr-TR" sz="3600" dirty="0" smtClean="0"/>
              <a:t> </a:t>
            </a:r>
            <a:endParaRPr lang="tr-TR" sz="3600" dirty="0"/>
          </a:p>
        </p:txBody>
      </p:sp>
    </p:spTree>
    <p:extLst>
      <p:ext uri="{BB962C8B-B14F-4D97-AF65-F5344CB8AC3E}">
        <p14:creationId xmlns:p14="http://schemas.microsoft.com/office/powerpoint/2010/main" val="3542299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stretch>
            <a:fillRect/>
          </a:stretch>
        </p:blipFill>
        <p:spPr>
          <a:xfrm>
            <a:off x="3024771" y="2815029"/>
            <a:ext cx="7081755" cy="3660198"/>
          </a:xfrm>
          <a:prstGeom prst="rect">
            <a:avLst/>
          </a:prstGeom>
        </p:spPr>
      </p:pic>
      <p:sp>
        <p:nvSpPr>
          <p:cNvPr id="2" name="Unvan 1"/>
          <p:cNvSpPr>
            <a:spLocks noGrp="1"/>
          </p:cNvSpPr>
          <p:nvPr>
            <p:ph type="title"/>
          </p:nvPr>
        </p:nvSpPr>
        <p:spPr>
          <a:xfrm>
            <a:off x="1070919" y="173453"/>
            <a:ext cx="8534400" cy="946894"/>
          </a:xfrm>
        </p:spPr>
        <p:txBody>
          <a:bodyPr/>
          <a:lstStyle/>
          <a:p>
            <a:r>
              <a:rPr lang="tr-TR" b="1" dirty="0" smtClean="0">
                <a:solidFill>
                  <a:schemeClr val="accent6">
                    <a:lumMod val="75000"/>
                  </a:schemeClr>
                </a:solidFill>
              </a:rPr>
              <a:t>Saklama Süreli Dosya planları</a:t>
            </a:r>
            <a:endParaRPr lang="tr-TR" b="1" dirty="0">
              <a:solidFill>
                <a:schemeClr val="accent6">
                  <a:lumMod val="75000"/>
                </a:schemeClr>
              </a:solidFill>
            </a:endParaRPr>
          </a:p>
        </p:txBody>
      </p:sp>
      <p:sp>
        <p:nvSpPr>
          <p:cNvPr id="4" name="Metin kutusu 3"/>
          <p:cNvSpPr txBox="1"/>
          <p:nvPr/>
        </p:nvSpPr>
        <p:spPr>
          <a:xfrm>
            <a:off x="1070919" y="1021492"/>
            <a:ext cx="9234616" cy="3139321"/>
          </a:xfrm>
          <a:prstGeom prst="rect">
            <a:avLst/>
          </a:prstGeom>
          <a:noFill/>
        </p:spPr>
        <p:txBody>
          <a:bodyPr wrap="square" rtlCol="0">
            <a:spAutoFit/>
          </a:bodyPr>
          <a:lstStyle/>
          <a:p>
            <a:r>
              <a:rPr lang="tr-TR" b="1" dirty="0" smtClean="0">
                <a:solidFill>
                  <a:schemeClr val="accent6">
                    <a:lumMod val="75000"/>
                  </a:schemeClr>
                </a:solidFill>
              </a:rPr>
              <a:t>‘Saklama süreleri’ </a:t>
            </a:r>
            <a:r>
              <a:rPr lang="tr-TR" b="1" dirty="0" smtClean="0">
                <a:solidFill>
                  <a:schemeClr val="bg1"/>
                </a:solidFill>
              </a:rPr>
              <a:t>terimi bir belgenin yasalar tarafından belirlenen elde tutulma zamanını ifade eder. Yükseköğretim Kurumları Saklama Süreli Standart Dosya Planının  100-599 aralığında yer alan konu/fonksiyonlar için belirtilen saklama süreleri, kati saklama süreleridir. </a:t>
            </a:r>
          </a:p>
          <a:p>
            <a:r>
              <a:rPr lang="tr-TR" b="1" dirty="0" smtClean="0">
                <a:solidFill>
                  <a:schemeClr val="bg1"/>
                </a:solidFill>
              </a:rPr>
              <a:t>Bir birim elindeki belge serilerini en az, planda belirtilen saklama süresi kadar elde tutmalıdır.</a:t>
            </a:r>
          </a:p>
          <a:p>
            <a:endParaRPr lang="tr-TR" b="1" dirty="0">
              <a:solidFill>
                <a:schemeClr val="bg1"/>
              </a:solidFill>
            </a:endParaRPr>
          </a:p>
          <a:p>
            <a:r>
              <a:rPr lang="tr-TR" b="1" u="sng" dirty="0" smtClean="0">
                <a:solidFill>
                  <a:schemeClr val="bg1"/>
                </a:solidFill>
              </a:rPr>
              <a:t>ÖRNEK</a:t>
            </a:r>
          </a:p>
          <a:p>
            <a:endParaRPr lang="tr-TR" b="1" u="sng" dirty="0">
              <a:solidFill>
                <a:schemeClr val="bg1"/>
              </a:solidFill>
            </a:endParaRPr>
          </a:p>
          <a:p>
            <a:endParaRPr lang="tr-TR" b="1" u="sng" dirty="0" smtClean="0">
              <a:solidFill>
                <a:schemeClr val="bg1"/>
              </a:solidFill>
            </a:endParaRPr>
          </a:p>
          <a:p>
            <a:endParaRPr lang="tr-TR" b="1" dirty="0" smtClean="0">
              <a:solidFill>
                <a:schemeClr val="bg1"/>
              </a:solidFill>
            </a:endParaRPr>
          </a:p>
        </p:txBody>
      </p:sp>
    </p:spTree>
    <p:extLst>
      <p:ext uri="{BB962C8B-B14F-4D97-AF65-F5344CB8AC3E}">
        <p14:creationId xmlns:p14="http://schemas.microsoft.com/office/powerpoint/2010/main" val="2370164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69002" y="441252"/>
            <a:ext cx="10118468" cy="5459818"/>
          </a:xfrm>
        </p:spPr>
        <p:txBody>
          <a:bodyPr>
            <a:normAutofit/>
          </a:bodyPr>
          <a:lstStyle/>
          <a:p>
            <a:pPr marL="0" indent="0">
              <a:buNone/>
            </a:pPr>
            <a:r>
              <a:rPr lang="tr-TR" b="1" dirty="0">
                <a:solidFill>
                  <a:schemeClr val="bg1"/>
                </a:solidFill>
              </a:rPr>
              <a:t>Saklama süreleri genellikle takvim yılı esasına göre başlar. Saklama süresi, belge serisinin işlemi tamamlandıktan sonra eklenerek hesaplanması gereken yıldır</a:t>
            </a:r>
            <a:r>
              <a:rPr lang="tr-TR" b="1" dirty="0" smtClean="0">
                <a:solidFill>
                  <a:schemeClr val="bg1"/>
                </a:solidFill>
              </a:rPr>
              <a:t>.</a:t>
            </a:r>
          </a:p>
          <a:p>
            <a:pPr marL="0" indent="0">
              <a:buNone/>
            </a:pPr>
            <a:r>
              <a:rPr lang="tr-TR" b="1" u="sng" dirty="0" smtClean="0">
                <a:solidFill>
                  <a:schemeClr val="bg1"/>
                </a:solidFill>
              </a:rPr>
              <a:t>ÖRNEĞİN</a:t>
            </a:r>
          </a:p>
          <a:p>
            <a:pPr marL="0" indent="0">
              <a:buNone/>
            </a:pPr>
            <a:r>
              <a:rPr lang="tr-TR" b="1" dirty="0" smtClean="0">
                <a:solidFill>
                  <a:schemeClr val="bg1"/>
                </a:solidFill>
              </a:rPr>
              <a:t>ÖĞRENCİ KAYIT TARİHİ 2010</a:t>
            </a:r>
          </a:p>
          <a:p>
            <a:pPr marL="0" indent="0">
              <a:buNone/>
            </a:pPr>
            <a:r>
              <a:rPr lang="tr-TR" b="1" dirty="0" smtClean="0">
                <a:solidFill>
                  <a:schemeClr val="bg1"/>
                </a:solidFill>
              </a:rPr>
              <a:t>MEZUNİYET TARİHİ 2016</a:t>
            </a:r>
          </a:p>
          <a:p>
            <a:pPr marL="0" indent="0">
              <a:buNone/>
            </a:pPr>
            <a:r>
              <a:rPr lang="tr-TR" b="1" dirty="0" smtClean="0">
                <a:solidFill>
                  <a:schemeClr val="bg1"/>
                </a:solidFill>
              </a:rPr>
              <a:t>ÖĞRENCİ DOSYASININ BİRİMDE SAKLANMA SÜRESİ 5 YIL</a:t>
            </a:r>
          </a:p>
          <a:p>
            <a:pPr marL="0" indent="0">
              <a:buNone/>
            </a:pPr>
            <a:r>
              <a:rPr lang="tr-TR" b="1" dirty="0" smtClean="0">
                <a:solidFill>
                  <a:schemeClr val="bg1"/>
                </a:solidFill>
              </a:rPr>
              <a:t>2016+5 =2021’E KADAR BİRİM ARŞİVİNDE</a:t>
            </a:r>
          </a:p>
          <a:p>
            <a:pPr marL="0" indent="0">
              <a:buNone/>
            </a:pPr>
            <a:r>
              <a:rPr lang="tr-TR" b="1" dirty="0" smtClean="0">
                <a:solidFill>
                  <a:schemeClr val="bg1"/>
                </a:solidFill>
              </a:rPr>
              <a:t>SAKLAMA KODU:  D = Devlet Arşivlerine Gönderilmez</a:t>
            </a:r>
          </a:p>
          <a:p>
            <a:pPr marL="0" indent="0">
              <a:buNone/>
            </a:pPr>
            <a:r>
              <a:rPr lang="tr-TR" b="1" dirty="0" smtClean="0">
                <a:solidFill>
                  <a:schemeClr val="bg1"/>
                </a:solidFill>
              </a:rPr>
              <a:t>Kurum arşivine devredilir mi? EVET</a:t>
            </a:r>
          </a:p>
          <a:p>
            <a:pPr marL="0" indent="0">
              <a:buNone/>
            </a:pPr>
            <a:r>
              <a:rPr lang="tr-TR" b="1" dirty="0" smtClean="0">
                <a:solidFill>
                  <a:schemeClr val="bg1"/>
                </a:solidFill>
              </a:rPr>
              <a:t>Saklama Süresi = 101 Yıl</a:t>
            </a:r>
          </a:p>
          <a:p>
            <a:pPr marL="0" indent="0">
              <a:buNone/>
            </a:pPr>
            <a:endParaRPr lang="tr-TR" dirty="0"/>
          </a:p>
        </p:txBody>
      </p:sp>
    </p:spTree>
    <p:extLst>
      <p:ext uri="{BB962C8B-B14F-4D97-AF65-F5344CB8AC3E}">
        <p14:creationId xmlns:p14="http://schemas.microsoft.com/office/powerpoint/2010/main" val="4031459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17757" y="1057138"/>
            <a:ext cx="10175357" cy="5632311"/>
          </a:xfrm>
          <a:prstGeom prst="rect">
            <a:avLst/>
          </a:prstGeom>
        </p:spPr>
        <p:txBody>
          <a:bodyPr wrap="square">
            <a:spAutoFit/>
          </a:bodyPr>
          <a:lstStyle/>
          <a:p>
            <a:r>
              <a:rPr lang="tr-TR" sz="3600" b="1" dirty="0">
                <a:solidFill>
                  <a:schemeClr val="bg1"/>
                </a:solidFill>
              </a:rPr>
              <a:t>Kalıcı olarak saklama, Komisyonlarca tarihsel değere sahip olduğu belirlenen tüm belgelere uygulanır</a:t>
            </a:r>
            <a:r>
              <a:rPr lang="tr-TR" sz="3600" b="1" dirty="0" smtClean="0">
                <a:solidFill>
                  <a:schemeClr val="bg1"/>
                </a:solidFill>
              </a:rPr>
              <a:t>.</a:t>
            </a:r>
            <a:endParaRPr lang="tr-TR" b="1" dirty="0" smtClean="0">
              <a:solidFill>
                <a:schemeClr val="bg1"/>
              </a:solidFill>
            </a:endParaRPr>
          </a:p>
          <a:p>
            <a:endParaRPr lang="tr-TR" b="1" dirty="0">
              <a:solidFill>
                <a:schemeClr val="bg1"/>
              </a:solidFill>
            </a:endParaRPr>
          </a:p>
          <a:p>
            <a:endParaRPr lang="tr-TR" b="1" dirty="0">
              <a:solidFill>
                <a:schemeClr val="bg1"/>
              </a:solidFill>
            </a:endParaRPr>
          </a:p>
          <a:p>
            <a:r>
              <a:rPr lang="tr-TR" sz="4800" b="1" dirty="0">
                <a:solidFill>
                  <a:srgbClr val="FF0000"/>
                </a:solidFill>
              </a:rPr>
              <a:t>Dikkat!!! </a:t>
            </a:r>
            <a:r>
              <a:rPr lang="tr-TR" sz="2800" b="1" dirty="0">
                <a:solidFill>
                  <a:schemeClr val="bg1"/>
                </a:solidFill>
              </a:rPr>
              <a:t>Planın sadece 100-599 sayısal aralığında yer alan faaliyetlere ilişkin saklama süreleri ve saklama kodlarının belirlenmiş olması, </a:t>
            </a:r>
            <a:r>
              <a:rPr lang="tr-TR" sz="2800" b="1" u="sng" dirty="0"/>
              <a:t>"Ortak Alanlar " </a:t>
            </a:r>
            <a:r>
              <a:rPr lang="tr-TR" sz="2800" b="1" dirty="0">
                <a:solidFill>
                  <a:schemeClr val="bg1"/>
                </a:solidFill>
              </a:rPr>
              <a:t>tabir edilen </a:t>
            </a:r>
            <a:r>
              <a:rPr lang="tr-TR" sz="2800" b="1" u="sng" dirty="0"/>
              <a:t>000-099 ve 600-999 </a:t>
            </a:r>
            <a:r>
              <a:rPr lang="tr-TR" sz="2800" b="1" dirty="0">
                <a:solidFill>
                  <a:schemeClr val="bg1"/>
                </a:solidFill>
              </a:rPr>
              <a:t>sayısal aralığında tanımlanan  konulara ilişkin açılan dosyaların değerlendirme, ayıklama ve imha işlemine tabi tutulmayacağı anlamına gelmemelidir</a:t>
            </a:r>
          </a:p>
        </p:txBody>
      </p:sp>
    </p:spTree>
    <p:extLst>
      <p:ext uri="{BB962C8B-B14F-4D97-AF65-F5344CB8AC3E}">
        <p14:creationId xmlns:p14="http://schemas.microsoft.com/office/powerpoint/2010/main" val="2163889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704849" y="250825"/>
            <a:ext cx="8181976" cy="830997"/>
          </a:xfrm>
          <a:prstGeom prst="rect">
            <a:avLst/>
          </a:prstGeom>
          <a:noFill/>
        </p:spPr>
        <p:txBody>
          <a:bodyPr wrap="square" rtlCol="0">
            <a:spAutoFit/>
          </a:bodyPr>
          <a:lstStyle/>
          <a:p>
            <a:r>
              <a:rPr lang="tr-TR" sz="4800" b="1" dirty="0" smtClean="0">
                <a:solidFill>
                  <a:schemeClr val="accent6"/>
                </a:solidFill>
              </a:rPr>
              <a:t>GİRİŞ</a:t>
            </a:r>
            <a:endParaRPr lang="tr-TR" sz="4800" b="1" dirty="0">
              <a:solidFill>
                <a:schemeClr val="accent6"/>
              </a:solidFill>
            </a:endParaRPr>
          </a:p>
        </p:txBody>
      </p:sp>
      <p:sp>
        <p:nvSpPr>
          <p:cNvPr id="5" name="Metin kutusu 4"/>
          <p:cNvSpPr txBox="1"/>
          <p:nvPr/>
        </p:nvSpPr>
        <p:spPr>
          <a:xfrm>
            <a:off x="803273" y="1181100"/>
            <a:ext cx="9634067" cy="3139321"/>
          </a:xfrm>
          <a:prstGeom prst="rect">
            <a:avLst/>
          </a:prstGeom>
          <a:noFill/>
        </p:spPr>
        <p:txBody>
          <a:bodyPr wrap="square" rtlCol="0">
            <a:spAutoFit/>
          </a:bodyPr>
          <a:lstStyle/>
          <a:p>
            <a:endParaRPr lang="tr-TR" sz="2000" dirty="0" smtClean="0">
              <a:solidFill>
                <a:schemeClr val="bg1"/>
              </a:solidFill>
            </a:endParaRPr>
          </a:p>
          <a:p>
            <a:r>
              <a:rPr lang="tr-TR" sz="2000" b="1" dirty="0" smtClean="0">
                <a:solidFill>
                  <a:schemeClr val="accent6"/>
                </a:solidFill>
              </a:rPr>
              <a:t>Bilimsel özerkliği </a:t>
            </a:r>
            <a:r>
              <a:rPr lang="tr-TR" sz="2000" b="1" dirty="0">
                <a:solidFill>
                  <a:schemeClr val="accent6"/>
                </a:solidFill>
              </a:rPr>
              <a:t>ve kamu tüzel </a:t>
            </a:r>
            <a:r>
              <a:rPr lang="tr-TR" sz="2000" b="1" dirty="0" smtClean="0">
                <a:solidFill>
                  <a:schemeClr val="accent6"/>
                </a:solidFill>
              </a:rPr>
              <a:t>kişiliği </a:t>
            </a:r>
            <a:r>
              <a:rPr lang="tr-TR" sz="2000" b="1" dirty="0">
                <a:solidFill>
                  <a:schemeClr val="accent6"/>
                </a:solidFill>
              </a:rPr>
              <a:t>olan, </a:t>
            </a:r>
            <a:r>
              <a:rPr lang="tr-TR" sz="2000" b="1" dirty="0" smtClean="0">
                <a:solidFill>
                  <a:schemeClr val="accent6"/>
                </a:solidFill>
              </a:rPr>
              <a:t>üniversiteler</a:t>
            </a:r>
            <a:r>
              <a:rPr lang="tr-TR" sz="2000" b="1" dirty="0">
                <a:solidFill>
                  <a:schemeClr val="accent6"/>
                </a:solidFill>
              </a:rPr>
              <a:t>, </a:t>
            </a:r>
            <a:r>
              <a:rPr lang="tr-TR" sz="2000" b="1" dirty="0"/>
              <a:t>yerine getirdikleri görevler ve hizmetler neticesi belgeler üretmektedir. </a:t>
            </a:r>
            <a:endParaRPr lang="tr-TR" sz="2000" b="1" dirty="0" smtClean="0"/>
          </a:p>
          <a:p>
            <a:pPr marL="342900" indent="-342900">
              <a:buFont typeface="Arial" panose="020B0604020202020204" pitchFamily="34" charset="0"/>
              <a:buChar char="•"/>
            </a:pPr>
            <a:r>
              <a:rPr lang="tr-TR" sz="2000" b="1" dirty="0" smtClean="0"/>
              <a:t>Ürettikleri </a:t>
            </a:r>
            <a:r>
              <a:rPr lang="tr-TR" sz="2000" b="1" dirty="0"/>
              <a:t>bilgiyi havi bu belgeleri kamuoyunu </a:t>
            </a:r>
            <a:r>
              <a:rPr lang="tr-TR" sz="2000" b="1" dirty="0" smtClean="0"/>
              <a:t>aydınlatmak</a:t>
            </a:r>
            <a:r>
              <a:rPr lang="tr-TR" sz="2000" b="1" dirty="0"/>
              <a:t>, </a:t>
            </a:r>
            <a:endParaRPr lang="tr-TR" sz="2000" b="1" dirty="0" smtClean="0"/>
          </a:p>
          <a:p>
            <a:pPr marL="342900" indent="-342900">
              <a:buFont typeface="Arial" panose="020B0604020202020204" pitchFamily="34" charset="0"/>
              <a:buChar char="•"/>
            </a:pPr>
            <a:r>
              <a:rPr lang="tr-TR" sz="2000" b="1" dirty="0"/>
              <a:t>B</a:t>
            </a:r>
            <a:r>
              <a:rPr lang="tr-TR" sz="2000" b="1" dirty="0" smtClean="0"/>
              <a:t>ilimsel </a:t>
            </a:r>
            <a:r>
              <a:rPr lang="tr-TR" sz="2000" b="1" dirty="0"/>
              <a:t>veri olarak d</a:t>
            </a:r>
            <a:r>
              <a:rPr lang="tr-TR" sz="2000" b="1" dirty="0" smtClean="0"/>
              <a:t>eğerlendirmek</a:t>
            </a:r>
            <a:r>
              <a:rPr lang="tr-TR" sz="2000" b="1" dirty="0"/>
              <a:t>, </a:t>
            </a:r>
            <a:endParaRPr lang="tr-TR" sz="2000" b="1" dirty="0" smtClean="0"/>
          </a:p>
          <a:p>
            <a:pPr marL="342900" indent="-342900">
              <a:buFont typeface="Arial" panose="020B0604020202020204" pitchFamily="34" charset="0"/>
              <a:buChar char="•"/>
            </a:pPr>
            <a:r>
              <a:rPr lang="tr-TR" sz="2000" b="1" dirty="0" smtClean="0"/>
              <a:t>Belgeleri rasyonel şekilde kullanarak toplumun faydasına sunmak durumundadır</a:t>
            </a:r>
            <a:r>
              <a:rPr lang="tr-TR" sz="2000" b="1" dirty="0"/>
              <a:t>. </a:t>
            </a:r>
            <a:endParaRPr lang="tr-TR" b="1" dirty="0"/>
          </a:p>
          <a:p>
            <a:endParaRPr lang="tr-TR" dirty="0" smtClean="0"/>
          </a:p>
          <a:p>
            <a:r>
              <a:rPr lang="tr-TR" sz="2000" b="1" dirty="0" smtClean="0"/>
              <a:t>Bilgi içeren bu belgeler üniversitelerin varlık sebebini ortaya koyan temel dayanaklardır.</a:t>
            </a:r>
            <a:endParaRPr lang="tr-TR" sz="2000" b="1" dirty="0"/>
          </a:p>
        </p:txBody>
      </p:sp>
    </p:spTree>
    <p:extLst>
      <p:ext uri="{BB962C8B-B14F-4D97-AF65-F5344CB8AC3E}">
        <p14:creationId xmlns:p14="http://schemas.microsoft.com/office/powerpoint/2010/main" val="35244043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542145" y="670611"/>
            <a:ext cx="7858125" cy="646331"/>
          </a:xfrm>
          <a:prstGeom prst="rect">
            <a:avLst/>
          </a:prstGeom>
          <a:noFill/>
        </p:spPr>
        <p:txBody>
          <a:bodyPr wrap="square" rtlCol="0">
            <a:spAutoFit/>
          </a:bodyPr>
          <a:lstStyle/>
          <a:p>
            <a:r>
              <a:rPr lang="tr-TR" sz="3600" b="1" dirty="0" smtClean="0">
                <a:solidFill>
                  <a:schemeClr val="accent6">
                    <a:lumMod val="75000"/>
                  </a:schemeClr>
                </a:solidFill>
              </a:rPr>
              <a:t>SAKLAMA SÜRELERİ VE KODLARI</a:t>
            </a:r>
            <a:endParaRPr lang="tr-TR" sz="3600" b="1" dirty="0">
              <a:solidFill>
                <a:schemeClr val="accent6">
                  <a:lumMod val="75000"/>
                </a:schemeClr>
              </a:solidFill>
            </a:endParaRPr>
          </a:p>
        </p:txBody>
      </p:sp>
      <p:graphicFrame>
        <p:nvGraphicFramePr>
          <p:cNvPr id="5" name="Tablo 4"/>
          <p:cNvGraphicFramePr>
            <a:graphicFrameLocks noGrp="1"/>
          </p:cNvGraphicFramePr>
          <p:nvPr>
            <p:extLst>
              <p:ext uri="{D42A27DB-BD31-4B8C-83A1-F6EECF244321}">
                <p14:modId xmlns:p14="http://schemas.microsoft.com/office/powerpoint/2010/main" val="2046739926"/>
              </p:ext>
            </p:extLst>
          </p:nvPr>
        </p:nvGraphicFramePr>
        <p:xfrm>
          <a:off x="2047875" y="1752600"/>
          <a:ext cx="8128000" cy="3686177"/>
        </p:xfrm>
        <a:graphic>
          <a:graphicData uri="http://schemas.openxmlformats.org/drawingml/2006/table">
            <a:tbl>
              <a:tblPr firstRow="1" bandRow="1">
                <a:tableStyleId>{E8034E78-7F5D-4C2E-B375-FC64B27BC917}</a:tableStyleId>
              </a:tblPr>
              <a:tblGrid>
                <a:gridCol w="2247900"/>
                <a:gridCol w="5880100"/>
              </a:tblGrid>
              <a:tr h="610790">
                <a:tc>
                  <a:txBody>
                    <a:bodyPr/>
                    <a:lstStyle/>
                    <a:p>
                      <a:r>
                        <a:rPr lang="tr-TR" dirty="0" smtClean="0"/>
                        <a:t>  Saklama</a:t>
                      </a:r>
                      <a:r>
                        <a:rPr lang="tr-TR" baseline="0" dirty="0" smtClean="0"/>
                        <a:t> Kodu</a:t>
                      </a:r>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r>
                        <a:rPr lang="tr-TR" dirty="0" smtClean="0"/>
                        <a:t>  Kod Açıklaması</a:t>
                      </a:r>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r>
              <a:tr h="439341">
                <a:tc>
                  <a:txBody>
                    <a:bodyPr/>
                    <a:lstStyle/>
                    <a:p>
                      <a:r>
                        <a:rPr lang="tr-TR" dirty="0" smtClean="0">
                          <a:solidFill>
                            <a:schemeClr val="bg1">
                              <a:lumMod val="95000"/>
                              <a:lumOff val="5000"/>
                            </a:schemeClr>
                          </a:solidFill>
                        </a:rPr>
                        <a:t>     A</a:t>
                      </a:r>
                      <a:endParaRPr lang="tr-TR" b="1"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solidFill>
                            <a:schemeClr val="bg1">
                              <a:lumMod val="95000"/>
                              <a:lumOff val="5000"/>
                            </a:schemeClr>
                          </a:solidFill>
                        </a:rPr>
                        <a:t>Devlet Arşivlerine Gönderilir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9341">
                <a:tc>
                  <a:txBody>
                    <a:bodyPr/>
                    <a:lstStyle/>
                    <a:p>
                      <a:r>
                        <a:rPr lang="tr-TR" dirty="0" smtClean="0">
                          <a:solidFill>
                            <a:schemeClr val="bg1">
                              <a:lumMod val="95000"/>
                              <a:lumOff val="5000"/>
                            </a:schemeClr>
                          </a:solidFill>
                        </a:rPr>
                        <a:t>     A1</a:t>
                      </a:r>
                      <a:endParaRPr lang="tr-TR" b="1"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solidFill>
                            <a:schemeClr val="bg1">
                              <a:lumMod val="95000"/>
                              <a:lumOff val="5000"/>
                            </a:schemeClr>
                          </a:solidFill>
                        </a:rPr>
                        <a:t>Örnek Yıllar Gönderilir</a:t>
                      </a:r>
                      <a:endParaRPr lang="tr-TR"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9341">
                <a:tc>
                  <a:txBody>
                    <a:bodyPr/>
                    <a:lstStyle/>
                    <a:p>
                      <a:r>
                        <a:rPr lang="tr-TR" dirty="0" smtClean="0">
                          <a:solidFill>
                            <a:schemeClr val="bg1">
                              <a:lumMod val="95000"/>
                              <a:lumOff val="5000"/>
                            </a:schemeClr>
                          </a:solidFill>
                        </a:rPr>
                        <a:t>     A2</a:t>
                      </a:r>
                      <a:endParaRPr lang="tr-TR" b="1"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solidFill>
                            <a:schemeClr val="bg1">
                              <a:lumMod val="95000"/>
                              <a:lumOff val="5000"/>
                            </a:schemeClr>
                          </a:solidFill>
                        </a:rPr>
                        <a:t>Örnek Seçilenler Gönderilir</a:t>
                      </a:r>
                      <a:endParaRPr lang="tr-TR"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9341">
                <a:tc>
                  <a:txBody>
                    <a:bodyPr/>
                    <a:lstStyle/>
                    <a:p>
                      <a:r>
                        <a:rPr lang="tr-TR" dirty="0" smtClean="0">
                          <a:solidFill>
                            <a:schemeClr val="bg1">
                              <a:lumMod val="95000"/>
                              <a:lumOff val="5000"/>
                            </a:schemeClr>
                          </a:solidFill>
                        </a:rPr>
                        <a:t>     A3</a:t>
                      </a:r>
                      <a:endParaRPr lang="tr-TR" b="1"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solidFill>
                            <a:schemeClr val="bg1">
                              <a:lumMod val="95000"/>
                              <a:lumOff val="5000"/>
                            </a:schemeClr>
                          </a:solidFill>
                        </a:rPr>
                        <a:t>Özellikli Olanlar Gönderilir</a:t>
                      </a:r>
                      <a:endParaRPr lang="tr-TR"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9341">
                <a:tc>
                  <a:txBody>
                    <a:bodyPr/>
                    <a:lstStyle/>
                    <a:p>
                      <a:r>
                        <a:rPr lang="tr-TR" dirty="0" smtClean="0">
                          <a:solidFill>
                            <a:schemeClr val="bg1">
                              <a:lumMod val="95000"/>
                              <a:lumOff val="5000"/>
                            </a:schemeClr>
                          </a:solidFill>
                        </a:rPr>
                        <a:t>     B</a:t>
                      </a:r>
                      <a:endParaRPr lang="tr-TR" b="1"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solidFill>
                            <a:schemeClr val="bg1">
                              <a:lumMod val="95000"/>
                              <a:lumOff val="5000"/>
                            </a:schemeClr>
                          </a:solidFill>
                        </a:rPr>
                        <a:t>Kurumunda Saklanır</a:t>
                      </a:r>
                      <a:endParaRPr lang="tr-TR"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9341">
                <a:tc>
                  <a:txBody>
                    <a:bodyPr/>
                    <a:lstStyle/>
                    <a:p>
                      <a:r>
                        <a:rPr lang="tr-TR" dirty="0" smtClean="0">
                          <a:solidFill>
                            <a:schemeClr val="bg1">
                              <a:lumMod val="95000"/>
                              <a:lumOff val="5000"/>
                            </a:schemeClr>
                          </a:solidFill>
                        </a:rPr>
                        <a:t>     C</a:t>
                      </a:r>
                      <a:endParaRPr lang="tr-TR" b="1"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solidFill>
                            <a:schemeClr val="bg1">
                              <a:lumMod val="95000"/>
                              <a:lumOff val="5000"/>
                            </a:schemeClr>
                          </a:solidFill>
                        </a:rPr>
                        <a:t>Ayıklama</a:t>
                      </a:r>
                      <a:r>
                        <a:rPr lang="tr-TR" baseline="0" dirty="0" smtClean="0">
                          <a:solidFill>
                            <a:schemeClr val="bg1">
                              <a:lumMod val="95000"/>
                              <a:lumOff val="5000"/>
                            </a:schemeClr>
                          </a:solidFill>
                        </a:rPr>
                        <a:t> İmha Komisyonunca Değerlendirilir</a:t>
                      </a:r>
                      <a:endParaRPr lang="tr-TR"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9341">
                <a:tc>
                  <a:txBody>
                    <a:bodyPr/>
                    <a:lstStyle/>
                    <a:p>
                      <a:r>
                        <a:rPr lang="tr-TR" dirty="0" smtClean="0">
                          <a:solidFill>
                            <a:schemeClr val="bg1">
                              <a:lumMod val="95000"/>
                              <a:lumOff val="5000"/>
                            </a:schemeClr>
                          </a:solidFill>
                        </a:rPr>
                        <a:t>     D</a:t>
                      </a:r>
                      <a:endParaRPr lang="tr-TR" b="1"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solidFill>
                            <a:schemeClr val="bg1">
                              <a:lumMod val="95000"/>
                              <a:lumOff val="5000"/>
                            </a:schemeClr>
                          </a:solidFill>
                        </a:rPr>
                        <a:t>Devlet Arşivlerine Gönderilmez</a:t>
                      </a:r>
                      <a:endParaRPr lang="tr-TR" dirty="0">
                        <a:solidFill>
                          <a:schemeClr val="bg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78835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8275" y="362868"/>
            <a:ext cx="8629650" cy="787652"/>
          </a:xfrm>
          <a:prstGeom prst="rect">
            <a:avLst/>
          </a:prstGeom>
        </p:spPr>
        <p:txBody>
          <a:bodyPr wrap="square">
            <a:spAutoFit/>
          </a:bodyPr>
          <a:lstStyle/>
          <a:p>
            <a:pPr indent="-180340">
              <a:lnSpc>
                <a:spcPct val="107000"/>
              </a:lnSpc>
              <a:spcAft>
                <a:spcPts val="800"/>
              </a:spcAft>
            </a:pPr>
            <a:r>
              <a:rPr lang="tr-T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KURUMU: </a:t>
            </a:r>
            <a:r>
              <a:rPr lang="tr-TR" b="1" dirty="0">
                <a:solidFill>
                  <a:srgbClr val="800000"/>
                </a:solidFill>
                <a:latin typeface="Calibri" panose="020F0502020204030204" pitchFamily="34" charset="0"/>
                <a:ea typeface="Calibri" panose="020F0502020204030204" pitchFamily="34" charset="0"/>
                <a:cs typeface="Times New Roman" panose="02020603050405020304" pitchFamily="18" charset="0"/>
              </a:rPr>
              <a:t>ÜNİVERSİTELER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180340">
              <a:lnSpc>
                <a:spcPct val="107000"/>
              </a:lnSpc>
              <a:spcAft>
                <a:spcPts val="800"/>
              </a:spcAft>
            </a:pPr>
            <a:r>
              <a:rPr lang="tr-TR" b="1" dirty="0">
                <a:solidFill>
                  <a:schemeClr val="bg1"/>
                </a:solidFill>
                <a:latin typeface="Calibri" panose="020F0502020204030204" pitchFamily="34" charset="0"/>
                <a:ea typeface="Calibri" panose="020F0502020204030204" pitchFamily="34" charset="0"/>
                <a:cs typeface="Times New Roman" panose="02020603050405020304" pitchFamily="18" charset="0"/>
              </a:rPr>
              <a:t>BİRİMİ: </a:t>
            </a:r>
            <a:r>
              <a:rPr lang="tr-TR" b="1" dirty="0">
                <a:solidFill>
                  <a:srgbClr val="800000"/>
                </a:solidFill>
                <a:latin typeface="Calibri" panose="020F0502020204030204" pitchFamily="34" charset="0"/>
                <a:ea typeface="Calibri" panose="020F0502020204030204" pitchFamily="34" charset="0"/>
                <a:cs typeface="Times New Roman" panose="02020603050405020304" pitchFamily="18" charset="0"/>
              </a:rPr>
              <a:t>FAKÜLTE, YÜKSEKOKUL, ENSTİTÜ, ARAŞTIRMA, UYGULAMA MERKEZLERİ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o 2"/>
          <p:cNvGraphicFramePr>
            <a:graphicFrameLocks noGrp="1"/>
          </p:cNvGraphicFramePr>
          <p:nvPr>
            <p:extLst>
              <p:ext uri="{D42A27DB-BD31-4B8C-83A1-F6EECF244321}">
                <p14:modId xmlns:p14="http://schemas.microsoft.com/office/powerpoint/2010/main" val="2373592321"/>
              </p:ext>
            </p:extLst>
          </p:nvPr>
        </p:nvGraphicFramePr>
        <p:xfrm>
          <a:off x="1305855" y="1623230"/>
          <a:ext cx="9419294" cy="4263220"/>
        </p:xfrm>
        <a:graphic>
          <a:graphicData uri="http://schemas.openxmlformats.org/drawingml/2006/table">
            <a:tbl>
              <a:tblPr firstRow="1" firstCol="1" bandRow="1">
                <a:tableStyleId>{5C22544A-7EE6-4342-B048-85BDC9FD1C3A}</a:tableStyleId>
              </a:tblPr>
              <a:tblGrid>
                <a:gridCol w="1083192"/>
                <a:gridCol w="3447074"/>
                <a:gridCol w="1083192"/>
                <a:gridCol w="1083192"/>
                <a:gridCol w="2722644"/>
              </a:tblGrid>
              <a:tr h="372459">
                <a:tc rowSpan="2">
                  <a:txBody>
                    <a:bodyPr/>
                    <a:lstStyle/>
                    <a:p>
                      <a:pPr algn="l">
                        <a:lnSpc>
                          <a:spcPct val="107000"/>
                        </a:lnSpc>
                        <a:spcAft>
                          <a:spcPts val="0"/>
                        </a:spcAft>
                      </a:pPr>
                      <a:r>
                        <a:rPr lang="tr-TR" sz="1400" dirty="0">
                          <a:effectLst/>
                        </a:rPr>
                        <a:t>Sıra No</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solidFill>
                      <a:schemeClr val="accent6">
                        <a:lumMod val="75000"/>
                      </a:schemeClr>
                    </a:solidFill>
                  </a:tcPr>
                </a:tc>
                <a:tc rowSpan="2">
                  <a:txBody>
                    <a:bodyPr/>
                    <a:lstStyle/>
                    <a:p>
                      <a:pPr algn="l">
                        <a:lnSpc>
                          <a:spcPct val="107000"/>
                        </a:lnSpc>
                        <a:spcAft>
                          <a:spcPts val="0"/>
                        </a:spcAft>
                      </a:pPr>
                      <a:r>
                        <a:rPr lang="tr-TR" sz="1400" dirty="0">
                          <a:effectLst/>
                        </a:rPr>
                        <a:t>Malzemenin Adı ve Konusu</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solidFill>
                      <a:schemeClr val="accent6">
                        <a:lumMod val="75000"/>
                      </a:schemeClr>
                    </a:solidFill>
                  </a:tcPr>
                </a:tc>
                <a:tc gridSpan="2">
                  <a:txBody>
                    <a:bodyPr/>
                    <a:lstStyle/>
                    <a:p>
                      <a:pPr algn="ctr">
                        <a:lnSpc>
                          <a:spcPct val="107000"/>
                        </a:lnSpc>
                        <a:spcAft>
                          <a:spcPts val="0"/>
                        </a:spcAft>
                      </a:pPr>
                      <a:r>
                        <a:rPr lang="tr-TR" sz="1400" dirty="0">
                          <a:effectLst/>
                        </a:rPr>
                        <a:t>Saklama Süresi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solidFill>
                      <a:schemeClr val="accent6">
                        <a:lumMod val="75000"/>
                      </a:schemeClr>
                    </a:solidFill>
                  </a:tcPr>
                </a:tc>
                <a:tc hMerge="1">
                  <a:txBody>
                    <a:bodyPr/>
                    <a:lstStyle/>
                    <a:p>
                      <a:endParaRPr lang="tr-TR"/>
                    </a:p>
                  </a:txBody>
                  <a:tcPr/>
                </a:tc>
                <a:tc rowSpan="2">
                  <a:txBody>
                    <a:bodyPr/>
                    <a:lstStyle/>
                    <a:p>
                      <a:pPr algn="l">
                        <a:lnSpc>
                          <a:spcPct val="107000"/>
                        </a:lnSpc>
                        <a:spcAft>
                          <a:spcPts val="0"/>
                        </a:spcAft>
                      </a:pPr>
                      <a:r>
                        <a:rPr lang="tr-TR" sz="1400" dirty="0">
                          <a:effectLst/>
                        </a:rPr>
                        <a:t>Düşünceler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solidFill>
                      <a:schemeClr val="accent6">
                        <a:lumMod val="75000"/>
                      </a:schemeClr>
                    </a:solidFill>
                  </a:tcPr>
                </a:tc>
              </a:tr>
              <a:tr h="597725">
                <a:tc vMerge="1">
                  <a:txBody>
                    <a:bodyPr/>
                    <a:lstStyle/>
                    <a:p>
                      <a:endParaRPr lang="tr-TR"/>
                    </a:p>
                  </a:txBody>
                  <a:tcPr/>
                </a:tc>
                <a:tc vMerge="1">
                  <a:txBody>
                    <a:bodyPr/>
                    <a:lstStyle/>
                    <a:p>
                      <a:endParaRPr lang="tr-TR"/>
                    </a:p>
                  </a:txBody>
                  <a:tcPr/>
                </a:tc>
                <a:tc>
                  <a:txBody>
                    <a:bodyPr/>
                    <a:lstStyle/>
                    <a:p>
                      <a:pPr algn="l">
                        <a:lnSpc>
                          <a:spcPct val="107000"/>
                        </a:lnSpc>
                        <a:spcAft>
                          <a:spcPts val="0"/>
                        </a:spcAft>
                      </a:pPr>
                      <a:r>
                        <a:rPr lang="tr-TR" sz="1200" dirty="0">
                          <a:effectLst/>
                        </a:rPr>
                        <a:t>Birim Arşivinde</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solidFill>
                      <a:schemeClr val="accent1">
                        <a:lumMod val="60000"/>
                        <a:lumOff val="40000"/>
                      </a:schemeClr>
                    </a:solidFill>
                  </a:tcPr>
                </a:tc>
                <a:tc>
                  <a:txBody>
                    <a:bodyPr/>
                    <a:lstStyle/>
                    <a:p>
                      <a:pPr algn="l">
                        <a:lnSpc>
                          <a:spcPct val="107000"/>
                        </a:lnSpc>
                        <a:spcAft>
                          <a:spcPts val="0"/>
                        </a:spcAft>
                      </a:pPr>
                      <a:r>
                        <a:rPr lang="tr-TR" sz="1200" dirty="0">
                          <a:effectLst/>
                        </a:rPr>
                        <a:t>Kurum Arşivinde</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solidFill>
                      <a:schemeClr val="accent1">
                        <a:lumMod val="60000"/>
                        <a:lumOff val="40000"/>
                      </a:schemeClr>
                    </a:solidFill>
                  </a:tcPr>
                </a:tc>
                <a:tc vMerge="1">
                  <a:txBody>
                    <a:bodyPr/>
                    <a:lstStyle/>
                    <a:p>
                      <a:endParaRPr lang="tr-TR"/>
                    </a:p>
                  </a:txBody>
                  <a:tcPr/>
                </a:tc>
              </a:tr>
              <a:tr h="367922">
                <a:tc>
                  <a:txBody>
                    <a:bodyPr/>
                    <a:lstStyle/>
                    <a:p>
                      <a:pPr algn="ctr">
                        <a:lnSpc>
                          <a:spcPct val="107000"/>
                        </a:lnSpc>
                        <a:spcAft>
                          <a:spcPts val="0"/>
                        </a:spcAft>
                      </a:pPr>
                      <a:r>
                        <a:rPr lang="tr-TR" sz="1000">
                          <a:effectLst/>
                        </a:rPr>
                        <a:t>1</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tc>
                <a:tc>
                  <a:txBody>
                    <a:bodyPr/>
                    <a:lstStyle/>
                    <a:p>
                      <a:pPr algn="l">
                        <a:lnSpc>
                          <a:spcPct val="107000"/>
                        </a:lnSpc>
                        <a:spcAft>
                          <a:spcPts val="0"/>
                        </a:spcAft>
                      </a:pPr>
                      <a:r>
                        <a:rPr lang="tr-TR" sz="1200" dirty="0">
                          <a:effectLst/>
                        </a:rPr>
                        <a:t>Yönetim Kurulu Karar ve ekleri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5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10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l">
                        <a:lnSpc>
                          <a:spcPct val="107000"/>
                        </a:lnSpc>
                        <a:spcAft>
                          <a:spcPts val="0"/>
                        </a:spcAft>
                      </a:pPr>
                      <a:r>
                        <a:rPr lang="tr-TR" sz="1200">
                          <a:effectLst/>
                        </a:rPr>
                        <a:t>Devlet Arşivlerine gönderilir.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r>
              <a:tr h="367922">
                <a:tc>
                  <a:txBody>
                    <a:bodyPr/>
                    <a:lstStyle/>
                    <a:p>
                      <a:pPr algn="ctr">
                        <a:lnSpc>
                          <a:spcPct val="107000"/>
                        </a:lnSpc>
                        <a:spcAft>
                          <a:spcPts val="0"/>
                        </a:spcAft>
                      </a:pPr>
                      <a:r>
                        <a:rPr lang="tr-TR" sz="1000">
                          <a:effectLst/>
                        </a:rPr>
                        <a:t>2</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tc>
                <a:tc>
                  <a:txBody>
                    <a:bodyPr/>
                    <a:lstStyle/>
                    <a:p>
                      <a:pPr algn="l">
                        <a:lnSpc>
                          <a:spcPct val="107000"/>
                        </a:lnSpc>
                        <a:spcAft>
                          <a:spcPts val="0"/>
                        </a:spcAft>
                      </a:pPr>
                      <a:r>
                        <a:rPr lang="tr-TR" sz="1200" dirty="0">
                          <a:effectLst/>
                        </a:rPr>
                        <a:t>Fakülte, Enstitü Kurulu Karar ve ekleri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5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10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l">
                        <a:lnSpc>
                          <a:spcPct val="107000"/>
                        </a:lnSpc>
                        <a:spcAft>
                          <a:spcPts val="0"/>
                        </a:spcAft>
                      </a:pPr>
                      <a:r>
                        <a:rPr lang="tr-TR" sz="1200">
                          <a:effectLst/>
                        </a:rPr>
                        <a:t>Devlet Arşivlerine gönderilir.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r>
              <a:tr h="367922">
                <a:tc>
                  <a:txBody>
                    <a:bodyPr/>
                    <a:lstStyle/>
                    <a:p>
                      <a:pPr algn="ctr">
                        <a:lnSpc>
                          <a:spcPct val="107000"/>
                        </a:lnSpc>
                        <a:spcAft>
                          <a:spcPts val="0"/>
                        </a:spcAft>
                      </a:pPr>
                      <a:r>
                        <a:rPr lang="tr-TR" sz="1000">
                          <a:effectLst/>
                        </a:rPr>
                        <a:t>3</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tc>
                <a:tc>
                  <a:txBody>
                    <a:bodyPr/>
                    <a:lstStyle/>
                    <a:p>
                      <a:pPr algn="l">
                        <a:lnSpc>
                          <a:spcPct val="107000"/>
                        </a:lnSpc>
                        <a:spcAft>
                          <a:spcPts val="0"/>
                        </a:spcAft>
                      </a:pPr>
                      <a:r>
                        <a:rPr lang="tr-TR" sz="1200">
                          <a:effectLst/>
                        </a:rPr>
                        <a:t>Akademik Kurul Kararları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5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10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l">
                        <a:lnSpc>
                          <a:spcPct val="107000"/>
                        </a:lnSpc>
                        <a:spcAft>
                          <a:spcPts val="0"/>
                        </a:spcAft>
                      </a:pPr>
                      <a:r>
                        <a:rPr lang="tr-TR" sz="1200">
                          <a:effectLst/>
                        </a:rPr>
                        <a:t>Devlet Arşivlerine gönderilir.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r>
              <a:tr h="367922">
                <a:tc>
                  <a:txBody>
                    <a:bodyPr/>
                    <a:lstStyle/>
                    <a:p>
                      <a:pPr algn="ctr">
                        <a:lnSpc>
                          <a:spcPct val="107000"/>
                        </a:lnSpc>
                        <a:spcAft>
                          <a:spcPts val="0"/>
                        </a:spcAft>
                      </a:pPr>
                      <a:r>
                        <a:rPr lang="tr-TR" sz="1000">
                          <a:effectLst/>
                        </a:rPr>
                        <a:t>4</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tc>
                <a:tc>
                  <a:txBody>
                    <a:bodyPr/>
                    <a:lstStyle/>
                    <a:p>
                      <a:pPr algn="l">
                        <a:lnSpc>
                          <a:spcPct val="107000"/>
                        </a:lnSpc>
                        <a:spcAft>
                          <a:spcPts val="0"/>
                        </a:spcAft>
                      </a:pPr>
                      <a:r>
                        <a:rPr lang="tr-TR" sz="1200" dirty="0">
                          <a:effectLst/>
                        </a:rPr>
                        <a:t>Sınav programları</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5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10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l">
                        <a:lnSpc>
                          <a:spcPct val="107000"/>
                        </a:lnSpc>
                        <a:spcAft>
                          <a:spcPts val="0"/>
                        </a:spcAft>
                      </a:pPr>
                      <a:r>
                        <a:rPr lang="tr-TR" sz="1200">
                          <a:effectLst/>
                        </a:rPr>
                        <a:t>Devlet Arşivi’ne gönderilmez.</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r>
              <a:tr h="367922">
                <a:tc>
                  <a:txBody>
                    <a:bodyPr/>
                    <a:lstStyle/>
                    <a:p>
                      <a:pPr algn="ctr">
                        <a:lnSpc>
                          <a:spcPct val="107000"/>
                        </a:lnSpc>
                        <a:spcAft>
                          <a:spcPts val="0"/>
                        </a:spcAft>
                      </a:pPr>
                      <a:r>
                        <a:rPr lang="tr-TR" sz="1000">
                          <a:effectLst/>
                        </a:rPr>
                        <a:t>5</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tc>
                <a:tc>
                  <a:txBody>
                    <a:bodyPr/>
                    <a:lstStyle/>
                    <a:p>
                      <a:pPr algn="l">
                        <a:lnSpc>
                          <a:spcPct val="107000"/>
                        </a:lnSpc>
                        <a:spcAft>
                          <a:spcPts val="0"/>
                        </a:spcAft>
                      </a:pPr>
                      <a:r>
                        <a:rPr lang="tr-TR" sz="1200" dirty="0">
                          <a:effectLst/>
                        </a:rPr>
                        <a:t>Yarışma, festivaller dosyası</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dirty="0">
                          <a:effectLst/>
                        </a:rPr>
                        <a:t>5 yıl</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10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l">
                        <a:lnSpc>
                          <a:spcPct val="107000"/>
                        </a:lnSpc>
                        <a:spcAft>
                          <a:spcPts val="0"/>
                        </a:spcAft>
                      </a:pPr>
                      <a:r>
                        <a:rPr lang="tr-TR" sz="1200">
                          <a:effectLst/>
                        </a:rPr>
                        <a:t>Devlet Arşivlerine gönderilir.</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r>
              <a:tr h="266810">
                <a:tc>
                  <a:txBody>
                    <a:bodyPr/>
                    <a:lstStyle/>
                    <a:p>
                      <a:pPr algn="ctr">
                        <a:lnSpc>
                          <a:spcPct val="107000"/>
                        </a:lnSpc>
                        <a:spcAft>
                          <a:spcPts val="0"/>
                        </a:spcAft>
                      </a:pPr>
                      <a:r>
                        <a:rPr lang="tr-TR" sz="1000">
                          <a:effectLst/>
                        </a:rPr>
                        <a:t>6</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tc>
                <a:tc>
                  <a:txBody>
                    <a:bodyPr/>
                    <a:lstStyle/>
                    <a:p>
                      <a:pPr algn="l">
                        <a:lnSpc>
                          <a:spcPct val="107000"/>
                        </a:lnSpc>
                        <a:spcAft>
                          <a:spcPts val="0"/>
                        </a:spcAft>
                      </a:pPr>
                      <a:r>
                        <a:rPr lang="tr-TR" sz="1200">
                          <a:effectLst/>
                        </a:rPr>
                        <a:t>Genel Ödül dosyaları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dirty="0">
                          <a:effectLst/>
                        </a:rPr>
                        <a:t>5 yıl</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Süresiz</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l">
                        <a:lnSpc>
                          <a:spcPct val="107000"/>
                        </a:lnSpc>
                        <a:spcAft>
                          <a:spcPts val="0"/>
                        </a:spcAft>
                      </a:pPr>
                      <a:r>
                        <a:rPr lang="tr-TR" sz="1200" dirty="0">
                          <a:effectLst/>
                        </a:rPr>
                        <a:t>Kurumunda saklanır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r>
              <a:tr h="551884">
                <a:tc>
                  <a:txBody>
                    <a:bodyPr/>
                    <a:lstStyle/>
                    <a:p>
                      <a:pPr algn="ctr">
                        <a:lnSpc>
                          <a:spcPct val="107000"/>
                        </a:lnSpc>
                        <a:spcAft>
                          <a:spcPts val="0"/>
                        </a:spcAft>
                      </a:pPr>
                      <a:r>
                        <a:rPr lang="tr-TR" sz="1000">
                          <a:effectLst/>
                        </a:rPr>
                        <a:t>7</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tc>
                <a:tc>
                  <a:txBody>
                    <a:bodyPr/>
                    <a:lstStyle/>
                    <a:p>
                      <a:pPr algn="l">
                        <a:lnSpc>
                          <a:spcPct val="107000"/>
                        </a:lnSpc>
                        <a:spcAft>
                          <a:spcPts val="0"/>
                        </a:spcAft>
                      </a:pPr>
                      <a:r>
                        <a:rPr lang="tr-TR" sz="1200">
                          <a:effectLst/>
                        </a:rPr>
                        <a:t>Konser dosyası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5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dirty="0">
                          <a:effectLst/>
                        </a:rPr>
                        <a:t>10 yıl</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l">
                        <a:lnSpc>
                          <a:spcPct val="107000"/>
                        </a:lnSpc>
                        <a:spcAft>
                          <a:spcPts val="0"/>
                        </a:spcAft>
                      </a:pPr>
                      <a:r>
                        <a:rPr lang="tr-TR" sz="1200" dirty="0">
                          <a:effectLst/>
                        </a:rPr>
                        <a:t>Ayıklama İmha Komisyonunca değerlendirilir.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r>
              <a:tr h="367922">
                <a:tc>
                  <a:txBody>
                    <a:bodyPr/>
                    <a:lstStyle/>
                    <a:p>
                      <a:pPr algn="ctr">
                        <a:lnSpc>
                          <a:spcPct val="107000"/>
                        </a:lnSpc>
                        <a:spcAft>
                          <a:spcPts val="0"/>
                        </a:spcAft>
                      </a:pPr>
                      <a:r>
                        <a:rPr lang="tr-TR" sz="1000">
                          <a:effectLst/>
                        </a:rPr>
                        <a:t>8</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tc>
                <a:tc>
                  <a:txBody>
                    <a:bodyPr/>
                    <a:lstStyle/>
                    <a:p>
                      <a:pPr algn="l">
                        <a:lnSpc>
                          <a:spcPct val="107000"/>
                        </a:lnSpc>
                        <a:spcAft>
                          <a:spcPts val="0"/>
                        </a:spcAft>
                      </a:pPr>
                      <a:r>
                        <a:rPr lang="tr-TR" sz="1200">
                          <a:effectLst/>
                        </a:rPr>
                        <a:t>Konferans, Workshop dosyası</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5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10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l">
                        <a:lnSpc>
                          <a:spcPct val="107000"/>
                        </a:lnSpc>
                        <a:spcAft>
                          <a:spcPts val="0"/>
                        </a:spcAft>
                      </a:pPr>
                      <a:r>
                        <a:rPr lang="tr-TR" sz="1200" dirty="0">
                          <a:effectLst/>
                        </a:rPr>
                        <a:t>Devlet Arşivi’ne gönderilmez.</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r>
              <a:tr h="266810">
                <a:tc>
                  <a:txBody>
                    <a:bodyPr/>
                    <a:lstStyle/>
                    <a:p>
                      <a:pPr algn="ctr">
                        <a:lnSpc>
                          <a:spcPct val="107000"/>
                        </a:lnSpc>
                        <a:spcAft>
                          <a:spcPts val="0"/>
                        </a:spcAft>
                      </a:pPr>
                      <a:r>
                        <a:rPr lang="tr-TR" sz="1000">
                          <a:effectLst/>
                        </a:rPr>
                        <a:t>9</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tc>
                <a:tc>
                  <a:txBody>
                    <a:bodyPr/>
                    <a:lstStyle/>
                    <a:p>
                      <a:pPr algn="l">
                        <a:lnSpc>
                          <a:spcPct val="107000"/>
                        </a:lnSpc>
                        <a:spcAft>
                          <a:spcPts val="0"/>
                        </a:spcAft>
                      </a:pPr>
                      <a:r>
                        <a:rPr lang="tr-TR" sz="1200">
                          <a:effectLst/>
                        </a:rPr>
                        <a:t>Ders içerikleri</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5 yıl</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ctr">
                        <a:lnSpc>
                          <a:spcPct val="107000"/>
                        </a:lnSpc>
                        <a:spcAft>
                          <a:spcPts val="0"/>
                        </a:spcAft>
                      </a:pPr>
                      <a:r>
                        <a:rPr lang="tr-TR" sz="1200">
                          <a:effectLst/>
                        </a:rPr>
                        <a:t>Süresiz</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c>
                  <a:txBody>
                    <a:bodyPr/>
                    <a:lstStyle/>
                    <a:p>
                      <a:pPr algn="l">
                        <a:lnSpc>
                          <a:spcPct val="107000"/>
                        </a:lnSpc>
                        <a:spcAft>
                          <a:spcPts val="0"/>
                        </a:spcAft>
                      </a:pPr>
                      <a:r>
                        <a:rPr lang="tr-TR" sz="1200" dirty="0">
                          <a:effectLst/>
                        </a:rPr>
                        <a:t>Kurumunda saklanır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658" marR="54658" marT="0" marB="0" anchor="ctr"/>
                </a:tc>
              </a:tr>
            </a:tbl>
          </a:graphicData>
        </a:graphic>
      </p:graphicFrame>
    </p:spTree>
    <p:extLst>
      <p:ext uri="{BB962C8B-B14F-4D97-AF65-F5344CB8AC3E}">
        <p14:creationId xmlns:p14="http://schemas.microsoft.com/office/powerpoint/2010/main" val="3238018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504642" y="483857"/>
            <a:ext cx="2926250" cy="369332"/>
          </a:xfrm>
          <a:prstGeom prst="rect">
            <a:avLst/>
          </a:prstGeom>
        </p:spPr>
        <p:txBody>
          <a:bodyPr wrap="none">
            <a:spAutoFit/>
          </a:bodyPr>
          <a:lstStyle/>
          <a:p>
            <a:r>
              <a:rPr lang="en-US"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BİRİMİ	:</a:t>
            </a:r>
            <a:r>
              <a:rPr lang="en-US" b="1" spc="-65"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en-US" dirty="0">
                <a:solidFill>
                  <a:srgbClr val="0000FF"/>
                </a:solidFill>
                <a:latin typeface="Calibri" panose="020F0502020204030204" pitchFamily="34" charset="0"/>
                <a:ea typeface="Calibri" panose="020F0502020204030204" pitchFamily="34" charset="0"/>
                <a:cs typeface="Times New Roman" panose="02020603050405020304" pitchFamily="18" charset="0"/>
              </a:rPr>
              <a:t>KURUM</a:t>
            </a:r>
            <a:r>
              <a:rPr lang="en-US" spc="-55" dirty="0">
                <a:solidFill>
                  <a:srgbClr val="0000FF"/>
                </a:solidFill>
                <a:latin typeface="Calibri" panose="020F0502020204030204" pitchFamily="34" charset="0"/>
                <a:ea typeface="Calibri" panose="020F0502020204030204" pitchFamily="34" charset="0"/>
                <a:cs typeface="Times New Roman" panose="02020603050405020304" pitchFamily="18" charset="0"/>
              </a:rPr>
              <a:t> </a:t>
            </a:r>
            <a:r>
              <a:rPr lang="en-US" spc="-10" dirty="0">
                <a:solidFill>
                  <a:srgbClr val="0000FF"/>
                </a:solidFill>
                <a:latin typeface="Calibri" panose="020F0502020204030204" pitchFamily="34" charset="0"/>
                <a:ea typeface="Calibri" panose="020F0502020204030204" pitchFamily="34" charset="0"/>
                <a:cs typeface="Times New Roman" panose="02020603050405020304" pitchFamily="18" charset="0"/>
              </a:rPr>
              <a:t>ARŞİVLERİ</a:t>
            </a:r>
            <a:endParaRPr lang="tr-TR" dirty="0"/>
          </a:p>
        </p:txBody>
      </p:sp>
      <p:grpSp>
        <p:nvGrpSpPr>
          <p:cNvPr id="5" name="Grup 4"/>
          <p:cNvGrpSpPr/>
          <p:nvPr/>
        </p:nvGrpSpPr>
        <p:grpSpPr>
          <a:xfrm>
            <a:off x="1034715" y="1143241"/>
            <a:ext cx="10756232" cy="5125213"/>
            <a:chOff x="1076017" y="1133716"/>
            <a:chExt cx="8417450" cy="4505763"/>
          </a:xfrm>
        </p:grpSpPr>
        <p:pic>
          <p:nvPicPr>
            <p:cNvPr id="6" name="Resim 5"/>
            <p:cNvPicPr>
              <a:picLocks noChangeAspect="1"/>
            </p:cNvPicPr>
            <p:nvPr/>
          </p:nvPicPr>
          <p:blipFill>
            <a:blip r:embed="rId2"/>
            <a:stretch>
              <a:fillRect/>
            </a:stretch>
          </p:blipFill>
          <p:spPr>
            <a:xfrm>
              <a:off x="1157715" y="1133716"/>
              <a:ext cx="8335752" cy="780567"/>
            </a:xfrm>
            <a:prstGeom prst="rect">
              <a:avLst/>
            </a:prstGeom>
          </p:spPr>
        </p:pic>
        <p:pic>
          <p:nvPicPr>
            <p:cNvPr id="7" name="Resim 6"/>
            <p:cNvPicPr>
              <a:picLocks noChangeAspect="1"/>
            </p:cNvPicPr>
            <p:nvPr/>
          </p:nvPicPr>
          <p:blipFill>
            <a:blip r:embed="rId3"/>
            <a:stretch>
              <a:fillRect/>
            </a:stretch>
          </p:blipFill>
          <p:spPr>
            <a:xfrm>
              <a:off x="1076017" y="1713820"/>
              <a:ext cx="8342126" cy="3925659"/>
            </a:xfrm>
            <a:prstGeom prst="rect">
              <a:avLst/>
            </a:prstGeom>
          </p:spPr>
        </p:pic>
      </p:grpSp>
    </p:spTree>
    <p:extLst>
      <p:ext uri="{BB962C8B-B14F-4D97-AF65-F5344CB8AC3E}">
        <p14:creationId xmlns:p14="http://schemas.microsoft.com/office/powerpoint/2010/main" val="1773794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252150" y="308529"/>
            <a:ext cx="9588844" cy="5909310"/>
          </a:xfrm>
          <a:prstGeom prst="rect">
            <a:avLst/>
          </a:prstGeom>
          <a:noFill/>
        </p:spPr>
        <p:txBody>
          <a:bodyPr wrap="square" rtlCol="0">
            <a:spAutoFit/>
          </a:bodyPr>
          <a:lstStyle/>
          <a:p>
            <a:r>
              <a:rPr lang="tr-TR" b="1" dirty="0" smtClean="0">
                <a:solidFill>
                  <a:schemeClr val="accent6">
                    <a:lumMod val="75000"/>
                  </a:schemeClr>
                </a:solidFill>
              </a:rPr>
              <a:t>Yıl içinde evraklar nasıl düzenlenir </a:t>
            </a:r>
            <a:r>
              <a:rPr lang="tr-TR" dirty="0" smtClean="0">
                <a:solidFill>
                  <a:schemeClr val="accent6">
                    <a:lumMod val="75000"/>
                  </a:schemeClr>
                </a:solidFill>
                <a:latin typeface="Arial Black" panose="020B0A04020102020204" pitchFamily="34" charset="0"/>
              </a:rPr>
              <a:t>?</a:t>
            </a:r>
          </a:p>
          <a:p>
            <a:endParaRPr lang="tr-TR" dirty="0">
              <a:solidFill>
                <a:schemeClr val="accent6">
                  <a:lumMod val="75000"/>
                </a:schemeClr>
              </a:solidFill>
              <a:latin typeface="Arial Black" panose="020B0A04020102020204" pitchFamily="34" charset="0"/>
            </a:endParaRPr>
          </a:p>
          <a:p>
            <a:endParaRPr lang="tr-TR" dirty="0" smtClean="0">
              <a:solidFill>
                <a:schemeClr val="accent6">
                  <a:lumMod val="75000"/>
                </a:schemeClr>
              </a:solidFill>
              <a:latin typeface="Arial Black" panose="020B0A04020102020204" pitchFamily="34" charset="0"/>
            </a:endParaRPr>
          </a:p>
          <a:p>
            <a:r>
              <a:rPr lang="tr-TR" dirty="0" smtClean="0">
                <a:solidFill>
                  <a:schemeClr val="accent6">
                    <a:lumMod val="75000"/>
                  </a:schemeClr>
                </a:solidFill>
              </a:rPr>
              <a:t>ÖNERİLMEYEN:  </a:t>
            </a:r>
            <a:r>
              <a:rPr lang="tr-TR" dirty="0" smtClean="0">
                <a:solidFill>
                  <a:schemeClr val="bg1"/>
                </a:solidFill>
              </a:rPr>
              <a:t>Dosya numaraları yazılarak tek klasör içinde biriktirilir. Yıl sonu mutlaka Standart Dosya Planına göre </a:t>
            </a:r>
            <a:r>
              <a:rPr lang="tr-TR" dirty="0">
                <a:solidFill>
                  <a:schemeClr val="bg1"/>
                </a:solidFill>
              </a:rPr>
              <a:t>t</a:t>
            </a:r>
            <a:r>
              <a:rPr lang="tr-TR" dirty="0" smtClean="0">
                <a:solidFill>
                  <a:schemeClr val="bg1"/>
                </a:solidFill>
              </a:rPr>
              <a:t>asnif edilir.</a:t>
            </a:r>
            <a:endParaRPr lang="tr-TR" dirty="0">
              <a:solidFill>
                <a:schemeClr val="bg1"/>
              </a:solidFill>
            </a:endParaRPr>
          </a:p>
          <a:p>
            <a:endParaRPr lang="tr-TR" dirty="0" smtClean="0">
              <a:solidFill>
                <a:schemeClr val="bg1"/>
              </a:solidFill>
            </a:endParaRPr>
          </a:p>
          <a:p>
            <a:r>
              <a:rPr lang="tr-TR" dirty="0" smtClean="0">
                <a:solidFill>
                  <a:schemeClr val="accent6">
                    <a:lumMod val="75000"/>
                  </a:schemeClr>
                </a:solidFill>
              </a:rPr>
              <a:t>ÖNERİLEN: </a:t>
            </a:r>
            <a:r>
              <a:rPr lang="tr-TR" dirty="0" smtClean="0">
                <a:solidFill>
                  <a:schemeClr val="bg1"/>
                </a:solidFill>
              </a:rPr>
              <a:t>Evrak yoğunluğuna göre Standart Dosya Planı ana başlıkları ile kodlanır ve dosyalanır.</a:t>
            </a:r>
          </a:p>
          <a:p>
            <a:endParaRPr lang="tr-TR" dirty="0">
              <a:solidFill>
                <a:schemeClr val="bg1"/>
              </a:solidFill>
            </a:endParaRPr>
          </a:p>
          <a:p>
            <a:r>
              <a:rPr lang="tr-TR" dirty="0" smtClean="0">
                <a:solidFill>
                  <a:schemeClr val="bg1"/>
                </a:solidFill>
              </a:rPr>
              <a:t>Yıl sonunda aynı konu başlığında birden fazla klasör üretilmişse bir alt başlığa inilerek tasnif detaylandırılabilir.</a:t>
            </a:r>
          </a:p>
          <a:p>
            <a:endParaRPr lang="tr-TR" dirty="0">
              <a:solidFill>
                <a:schemeClr val="bg1"/>
              </a:solidFill>
            </a:endParaRPr>
          </a:p>
          <a:p>
            <a:r>
              <a:rPr lang="tr-TR" b="1" dirty="0" smtClean="0">
                <a:solidFill>
                  <a:schemeClr val="accent6">
                    <a:lumMod val="75000"/>
                  </a:schemeClr>
                </a:solidFill>
              </a:rPr>
              <a:t>Örnek:</a:t>
            </a:r>
          </a:p>
          <a:p>
            <a:endParaRPr lang="tr-TR" dirty="0">
              <a:solidFill>
                <a:schemeClr val="bg1"/>
              </a:solidFill>
            </a:endParaRPr>
          </a:p>
          <a:p>
            <a:endParaRPr lang="tr-TR" dirty="0" smtClean="0">
              <a:solidFill>
                <a:schemeClr val="bg1"/>
              </a:solidFill>
            </a:endParaRPr>
          </a:p>
          <a:p>
            <a:endParaRPr lang="tr-TR" dirty="0">
              <a:solidFill>
                <a:schemeClr val="bg1"/>
              </a:solidFill>
            </a:endParaRPr>
          </a:p>
          <a:p>
            <a:endParaRPr lang="tr-TR" dirty="0" smtClean="0">
              <a:solidFill>
                <a:schemeClr val="bg1"/>
              </a:solidFill>
            </a:endParaRPr>
          </a:p>
          <a:p>
            <a:endParaRPr lang="tr-TR" dirty="0">
              <a:solidFill>
                <a:schemeClr val="bg1"/>
              </a:solidFill>
            </a:endParaRPr>
          </a:p>
          <a:p>
            <a:endParaRPr lang="tr-TR" dirty="0" smtClean="0">
              <a:solidFill>
                <a:schemeClr val="bg1"/>
              </a:solidFill>
            </a:endParaRPr>
          </a:p>
          <a:p>
            <a:endParaRPr lang="tr-TR" dirty="0">
              <a:solidFill>
                <a:schemeClr val="bg1"/>
              </a:solidFill>
            </a:endParaRPr>
          </a:p>
          <a:p>
            <a:endParaRPr lang="tr-TR" dirty="0">
              <a:solidFill>
                <a:schemeClr val="accent6">
                  <a:lumMod val="75000"/>
                </a:schemeClr>
              </a:solidFill>
            </a:endParaRPr>
          </a:p>
        </p:txBody>
      </p:sp>
      <p:graphicFrame>
        <p:nvGraphicFramePr>
          <p:cNvPr id="5" name="Tablo 4"/>
          <p:cNvGraphicFramePr>
            <a:graphicFrameLocks noGrp="1"/>
          </p:cNvGraphicFramePr>
          <p:nvPr>
            <p:extLst>
              <p:ext uri="{D42A27DB-BD31-4B8C-83A1-F6EECF244321}">
                <p14:modId xmlns:p14="http://schemas.microsoft.com/office/powerpoint/2010/main" val="309206229"/>
              </p:ext>
            </p:extLst>
          </p:nvPr>
        </p:nvGraphicFramePr>
        <p:xfrm>
          <a:off x="2364620" y="3766019"/>
          <a:ext cx="7363903" cy="2933113"/>
        </p:xfrm>
        <a:graphic>
          <a:graphicData uri="http://schemas.openxmlformats.org/drawingml/2006/table">
            <a:tbl>
              <a:tblPr firstRow="1" bandRow="1">
                <a:tableStyleId>{5C22544A-7EE6-4342-B048-85BDC9FD1C3A}</a:tableStyleId>
              </a:tblPr>
              <a:tblGrid>
                <a:gridCol w="577171"/>
                <a:gridCol w="472560"/>
                <a:gridCol w="510139"/>
                <a:gridCol w="490888"/>
                <a:gridCol w="4350619"/>
                <a:gridCol w="490889"/>
                <a:gridCol w="471637"/>
              </a:tblGrid>
              <a:tr h="344595">
                <a:tc>
                  <a:txBody>
                    <a:bodyPr/>
                    <a:lstStyle/>
                    <a:p>
                      <a:r>
                        <a:rPr lang="tr-TR" dirty="0" smtClean="0"/>
                        <a:t>105</a:t>
                      </a:r>
                      <a:endParaRPr lang="tr-TR" dirty="0"/>
                    </a:p>
                  </a:txBody>
                  <a:tcPr>
                    <a:noFill/>
                  </a:tcPr>
                </a:tc>
                <a:tc>
                  <a:txBody>
                    <a:bodyPr/>
                    <a:lstStyle/>
                    <a:p>
                      <a:endParaRPr lang="tr-TR"/>
                    </a:p>
                  </a:txBody>
                  <a:tcPr>
                    <a:noFill/>
                  </a:tcPr>
                </a:tc>
                <a:tc>
                  <a:txBody>
                    <a:bodyPr/>
                    <a:lstStyle/>
                    <a:p>
                      <a:endParaRPr lang="tr-TR"/>
                    </a:p>
                  </a:txBody>
                  <a:tcPr>
                    <a:noFill/>
                  </a:tcPr>
                </a:tc>
                <a:tc>
                  <a:txBody>
                    <a:bodyPr/>
                    <a:lstStyle/>
                    <a:p>
                      <a:endParaRPr lang="tr-TR" dirty="0"/>
                    </a:p>
                  </a:txBody>
                  <a:tcPr>
                    <a:noFill/>
                  </a:tcPr>
                </a:tc>
                <a:tc>
                  <a:txBody>
                    <a:bodyPr/>
                    <a:lstStyle/>
                    <a:p>
                      <a:r>
                        <a:rPr lang="tr-TR" dirty="0" smtClean="0"/>
                        <a:t>Ders Programları</a:t>
                      </a:r>
                      <a:endParaRPr lang="tr-TR" dirty="0"/>
                    </a:p>
                  </a:txBody>
                  <a:tcPr>
                    <a:noFill/>
                  </a:tcPr>
                </a:tc>
                <a:tc>
                  <a:txBody>
                    <a:bodyPr/>
                    <a:lstStyle/>
                    <a:p>
                      <a:r>
                        <a:rPr lang="tr-TR" dirty="0" smtClean="0"/>
                        <a:t>10</a:t>
                      </a:r>
                      <a:endParaRPr lang="tr-TR" dirty="0"/>
                    </a:p>
                  </a:txBody>
                  <a:tcPr>
                    <a:noFill/>
                  </a:tcPr>
                </a:tc>
                <a:tc>
                  <a:txBody>
                    <a:bodyPr/>
                    <a:lstStyle/>
                    <a:p>
                      <a:r>
                        <a:rPr lang="tr-TR" dirty="0" smtClean="0"/>
                        <a:t>D</a:t>
                      </a:r>
                      <a:endParaRPr lang="tr-TR" dirty="0"/>
                    </a:p>
                  </a:txBody>
                  <a:tcPr>
                    <a:noFill/>
                  </a:tcPr>
                </a:tc>
              </a:tr>
              <a:tr h="344595">
                <a:tc>
                  <a:txBody>
                    <a:bodyPr/>
                    <a:lstStyle/>
                    <a:p>
                      <a:endParaRPr lang="tr-TR"/>
                    </a:p>
                  </a:txBody>
                  <a:tcPr>
                    <a:noFill/>
                  </a:tcPr>
                </a:tc>
                <a:tc>
                  <a:txBody>
                    <a:bodyPr/>
                    <a:lstStyle/>
                    <a:p>
                      <a:r>
                        <a:rPr lang="tr-TR" dirty="0" smtClean="0"/>
                        <a:t>01</a:t>
                      </a:r>
                      <a:endParaRPr lang="tr-TR" dirty="0"/>
                    </a:p>
                  </a:txBody>
                  <a:tcPr>
                    <a:noFill/>
                  </a:tcPr>
                </a:tc>
                <a:tc>
                  <a:txBody>
                    <a:bodyPr/>
                    <a:lstStyle/>
                    <a:p>
                      <a:endParaRPr lang="tr-TR"/>
                    </a:p>
                  </a:txBody>
                  <a:tcPr>
                    <a:noFill/>
                  </a:tcPr>
                </a:tc>
                <a:tc>
                  <a:txBody>
                    <a:bodyPr/>
                    <a:lstStyle/>
                    <a:p>
                      <a:endParaRPr lang="tr-TR"/>
                    </a:p>
                  </a:txBody>
                  <a:tcPr>
                    <a:noFill/>
                  </a:tcPr>
                </a:tc>
                <a:tc>
                  <a:txBody>
                    <a:bodyPr/>
                    <a:lstStyle/>
                    <a:p>
                      <a:r>
                        <a:rPr lang="tr-TR" dirty="0" smtClean="0"/>
                        <a:t>Ders Program Değişiklikleri</a:t>
                      </a:r>
                      <a:endParaRPr lang="tr-TR" dirty="0"/>
                    </a:p>
                  </a:txBody>
                  <a:tcPr>
                    <a:noFill/>
                  </a:tcPr>
                </a:tc>
                <a:tc>
                  <a:txBody>
                    <a:bodyPr/>
                    <a:lstStyle/>
                    <a:p>
                      <a:endParaRPr lang="tr-TR"/>
                    </a:p>
                  </a:txBody>
                  <a:tcPr>
                    <a:noFill/>
                  </a:tcPr>
                </a:tc>
                <a:tc>
                  <a:txBody>
                    <a:bodyPr/>
                    <a:lstStyle/>
                    <a:p>
                      <a:endParaRPr lang="tr-TR"/>
                    </a:p>
                  </a:txBody>
                  <a:tcPr>
                    <a:noFill/>
                  </a:tcPr>
                </a:tc>
              </a:tr>
              <a:tr h="372793">
                <a:tc>
                  <a:txBody>
                    <a:bodyPr/>
                    <a:lstStyle/>
                    <a:p>
                      <a:endParaRPr lang="tr-TR"/>
                    </a:p>
                  </a:txBody>
                  <a:tcPr>
                    <a:noFill/>
                  </a:tcPr>
                </a:tc>
                <a:tc>
                  <a:txBody>
                    <a:bodyPr/>
                    <a:lstStyle/>
                    <a:p>
                      <a:endParaRPr lang="tr-TR"/>
                    </a:p>
                  </a:txBody>
                  <a:tcPr>
                    <a:noFill/>
                  </a:tcPr>
                </a:tc>
                <a:tc>
                  <a:txBody>
                    <a:bodyPr/>
                    <a:lstStyle/>
                    <a:p>
                      <a:r>
                        <a:rPr lang="tr-TR" dirty="0" smtClean="0"/>
                        <a:t>01</a:t>
                      </a:r>
                      <a:endParaRPr lang="tr-TR" dirty="0"/>
                    </a:p>
                  </a:txBody>
                  <a:tcPr>
                    <a:noFill/>
                  </a:tcPr>
                </a:tc>
                <a:tc>
                  <a:txBody>
                    <a:bodyPr/>
                    <a:lstStyle/>
                    <a:p>
                      <a:endParaRPr lang="tr-TR"/>
                    </a:p>
                  </a:txBody>
                  <a:tcPr>
                    <a:noFill/>
                  </a:tcPr>
                </a:tc>
                <a:tc>
                  <a:txBody>
                    <a:bodyPr/>
                    <a:lstStyle/>
                    <a:p>
                      <a:r>
                        <a:rPr lang="tr-TR" dirty="0" smtClean="0"/>
                        <a:t>Ön Lisans</a:t>
                      </a:r>
                      <a:endParaRPr lang="tr-TR" dirty="0"/>
                    </a:p>
                  </a:txBody>
                  <a:tcPr>
                    <a:noFill/>
                  </a:tcPr>
                </a:tc>
                <a:tc>
                  <a:txBody>
                    <a:bodyPr/>
                    <a:lstStyle/>
                    <a:p>
                      <a:endParaRPr lang="tr-TR"/>
                    </a:p>
                  </a:txBody>
                  <a:tcPr>
                    <a:noFill/>
                  </a:tcPr>
                </a:tc>
                <a:tc>
                  <a:txBody>
                    <a:bodyPr/>
                    <a:lstStyle/>
                    <a:p>
                      <a:endParaRPr lang="tr-TR"/>
                    </a:p>
                  </a:txBody>
                  <a:tcPr>
                    <a:noFill/>
                  </a:tcPr>
                </a:tc>
              </a:tr>
              <a:tr h="344595">
                <a:tc>
                  <a:txBody>
                    <a:bodyPr/>
                    <a:lstStyle/>
                    <a:p>
                      <a:endParaRPr lang="tr-TR"/>
                    </a:p>
                  </a:txBody>
                  <a:tcPr>
                    <a:noFill/>
                  </a:tcPr>
                </a:tc>
                <a:tc>
                  <a:txBody>
                    <a:bodyPr/>
                    <a:lstStyle/>
                    <a:p>
                      <a:endParaRPr lang="tr-TR"/>
                    </a:p>
                  </a:txBody>
                  <a:tcPr>
                    <a:noFill/>
                  </a:tcPr>
                </a:tc>
                <a:tc>
                  <a:txBody>
                    <a:bodyPr/>
                    <a:lstStyle/>
                    <a:p>
                      <a:endParaRPr lang="tr-TR"/>
                    </a:p>
                  </a:txBody>
                  <a:tcPr>
                    <a:noFill/>
                  </a:tcPr>
                </a:tc>
                <a:tc>
                  <a:txBody>
                    <a:bodyPr/>
                    <a:lstStyle/>
                    <a:p>
                      <a:r>
                        <a:rPr lang="tr-TR" dirty="0" smtClean="0"/>
                        <a:t>01</a:t>
                      </a:r>
                      <a:endParaRPr lang="tr-TR" dirty="0"/>
                    </a:p>
                  </a:txBody>
                  <a:tcPr>
                    <a:noFill/>
                  </a:tcPr>
                </a:tc>
                <a:tc>
                  <a:txBody>
                    <a:bodyPr/>
                    <a:lstStyle/>
                    <a:p>
                      <a:r>
                        <a:rPr lang="tr-TR" dirty="0" smtClean="0"/>
                        <a:t>Birinci Öğretim</a:t>
                      </a:r>
                      <a:endParaRPr lang="tr-TR" dirty="0"/>
                    </a:p>
                  </a:txBody>
                  <a:tcPr>
                    <a:noFill/>
                  </a:tcPr>
                </a:tc>
                <a:tc>
                  <a:txBody>
                    <a:bodyPr/>
                    <a:lstStyle/>
                    <a:p>
                      <a:endParaRPr lang="tr-TR"/>
                    </a:p>
                  </a:txBody>
                  <a:tcPr>
                    <a:noFill/>
                  </a:tcPr>
                </a:tc>
                <a:tc>
                  <a:txBody>
                    <a:bodyPr/>
                    <a:lstStyle/>
                    <a:p>
                      <a:endParaRPr lang="tr-TR"/>
                    </a:p>
                  </a:txBody>
                  <a:tcPr>
                    <a:noFill/>
                  </a:tcPr>
                </a:tc>
              </a:tr>
              <a:tr h="344595">
                <a:tc>
                  <a:txBody>
                    <a:bodyPr/>
                    <a:lstStyle/>
                    <a:p>
                      <a:endParaRPr lang="tr-TR"/>
                    </a:p>
                  </a:txBody>
                  <a:tcPr>
                    <a:noFill/>
                  </a:tcPr>
                </a:tc>
                <a:tc>
                  <a:txBody>
                    <a:bodyPr/>
                    <a:lstStyle/>
                    <a:p>
                      <a:endParaRPr lang="tr-TR"/>
                    </a:p>
                  </a:txBody>
                  <a:tcPr>
                    <a:noFill/>
                  </a:tcPr>
                </a:tc>
                <a:tc>
                  <a:txBody>
                    <a:bodyPr/>
                    <a:lstStyle/>
                    <a:p>
                      <a:endParaRPr lang="tr-TR"/>
                    </a:p>
                  </a:txBody>
                  <a:tcPr>
                    <a:noFill/>
                  </a:tcPr>
                </a:tc>
                <a:tc>
                  <a:txBody>
                    <a:bodyPr/>
                    <a:lstStyle/>
                    <a:p>
                      <a:r>
                        <a:rPr lang="tr-TR" dirty="0" smtClean="0"/>
                        <a:t>02</a:t>
                      </a:r>
                      <a:endParaRPr lang="tr-TR" dirty="0"/>
                    </a:p>
                  </a:txBody>
                  <a:tcPr>
                    <a:noFill/>
                  </a:tcPr>
                </a:tc>
                <a:tc>
                  <a:txBody>
                    <a:bodyPr/>
                    <a:lstStyle/>
                    <a:p>
                      <a:r>
                        <a:rPr lang="tr-TR" dirty="0" smtClean="0"/>
                        <a:t>İkinci Öğretim</a:t>
                      </a:r>
                      <a:endParaRPr lang="tr-TR" dirty="0"/>
                    </a:p>
                  </a:txBody>
                  <a:tcPr>
                    <a:noFill/>
                  </a:tcPr>
                </a:tc>
                <a:tc>
                  <a:txBody>
                    <a:bodyPr/>
                    <a:lstStyle/>
                    <a:p>
                      <a:endParaRPr lang="tr-TR"/>
                    </a:p>
                  </a:txBody>
                  <a:tcPr>
                    <a:noFill/>
                  </a:tcPr>
                </a:tc>
                <a:tc>
                  <a:txBody>
                    <a:bodyPr/>
                    <a:lstStyle/>
                    <a:p>
                      <a:endParaRPr lang="tr-TR"/>
                    </a:p>
                  </a:txBody>
                  <a:tcPr>
                    <a:noFill/>
                  </a:tcPr>
                </a:tc>
              </a:tr>
              <a:tr h="344595">
                <a:tc>
                  <a:txBody>
                    <a:bodyPr/>
                    <a:lstStyle/>
                    <a:p>
                      <a:endParaRPr lang="tr-TR"/>
                    </a:p>
                  </a:txBody>
                  <a:tcPr>
                    <a:noFill/>
                  </a:tcPr>
                </a:tc>
                <a:tc>
                  <a:txBody>
                    <a:bodyPr/>
                    <a:lstStyle/>
                    <a:p>
                      <a:endParaRPr lang="tr-TR"/>
                    </a:p>
                  </a:txBody>
                  <a:tcPr>
                    <a:noFill/>
                  </a:tcPr>
                </a:tc>
                <a:tc>
                  <a:txBody>
                    <a:bodyPr/>
                    <a:lstStyle/>
                    <a:p>
                      <a:endParaRPr lang="tr-TR"/>
                    </a:p>
                  </a:txBody>
                  <a:tcPr>
                    <a:noFill/>
                  </a:tcPr>
                </a:tc>
                <a:tc>
                  <a:txBody>
                    <a:bodyPr/>
                    <a:lstStyle/>
                    <a:p>
                      <a:r>
                        <a:rPr lang="tr-TR" dirty="0" smtClean="0"/>
                        <a:t>03</a:t>
                      </a:r>
                      <a:endParaRPr lang="tr-TR" dirty="0"/>
                    </a:p>
                  </a:txBody>
                  <a:tcPr>
                    <a:noFill/>
                  </a:tcPr>
                </a:tc>
                <a:tc>
                  <a:txBody>
                    <a:bodyPr/>
                    <a:lstStyle/>
                    <a:p>
                      <a:r>
                        <a:rPr lang="tr-TR" dirty="0" err="1" smtClean="0"/>
                        <a:t>Açıköğretim</a:t>
                      </a:r>
                      <a:endParaRPr lang="tr-TR" dirty="0"/>
                    </a:p>
                  </a:txBody>
                  <a:tcPr>
                    <a:noFill/>
                  </a:tcPr>
                </a:tc>
                <a:tc>
                  <a:txBody>
                    <a:bodyPr/>
                    <a:lstStyle/>
                    <a:p>
                      <a:endParaRPr lang="tr-TR"/>
                    </a:p>
                  </a:txBody>
                  <a:tcPr>
                    <a:noFill/>
                  </a:tcPr>
                </a:tc>
                <a:tc>
                  <a:txBody>
                    <a:bodyPr/>
                    <a:lstStyle/>
                    <a:p>
                      <a:endParaRPr lang="tr-TR" dirty="0"/>
                    </a:p>
                  </a:txBody>
                  <a:tcPr>
                    <a:noFill/>
                  </a:tcPr>
                </a:tc>
              </a:tr>
              <a:tr h="344595">
                <a:tc>
                  <a:txBody>
                    <a:bodyPr/>
                    <a:lstStyle/>
                    <a:p>
                      <a:endParaRPr lang="tr-TR" dirty="0"/>
                    </a:p>
                  </a:txBody>
                  <a:tcPr>
                    <a:noFill/>
                  </a:tcPr>
                </a:tc>
                <a:tc>
                  <a:txBody>
                    <a:bodyPr/>
                    <a:lstStyle/>
                    <a:p>
                      <a:r>
                        <a:rPr lang="tr-TR" dirty="0" smtClean="0"/>
                        <a:t>02</a:t>
                      </a:r>
                      <a:endParaRPr lang="tr-TR" dirty="0"/>
                    </a:p>
                  </a:txBody>
                  <a:tcPr>
                    <a:noFill/>
                  </a:tcPr>
                </a:tc>
                <a:tc>
                  <a:txBody>
                    <a:bodyPr/>
                    <a:lstStyle/>
                    <a:p>
                      <a:endParaRPr lang="tr-TR" dirty="0"/>
                    </a:p>
                  </a:txBody>
                  <a:tcPr>
                    <a:noFill/>
                  </a:tcPr>
                </a:tc>
                <a:tc>
                  <a:txBody>
                    <a:bodyPr/>
                    <a:lstStyle/>
                    <a:p>
                      <a:endParaRPr lang="tr-TR" dirty="0"/>
                    </a:p>
                  </a:txBody>
                  <a:tcPr>
                    <a:noFill/>
                  </a:tcPr>
                </a:tc>
                <a:tc>
                  <a:txBody>
                    <a:bodyPr/>
                    <a:lstStyle/>
                    <a:p>
                      <a:r>
                        <a:rPr lang="tr-TR" dirty="0" smtClean="0"/>
                        <a:t>Ders Açma-Kapama</a:t>
                      </a:r>
                      <a:endParaRPr lang="tr-TR" dirty="0"/>
                    </a:p>
                  </a:txBody>
                  <a:tcPr>
                    <a:noFill/>
                  </a:tcPr>
                </a:tc>
                <a:tc>
                  <a:txBody>
                    <a:bodyPr/>
                    <a:lstStyle/>
                    <a:p>
                      <a:endParaRPr lang="tr-TR" dirty="0"/>
                    </a:p>
                  </a:txBody>
                  <a:tcPr>
                    <a:noFill/>
                  </a:tcPr>
                </a:tc>
                <a:tc>
                  <a:txBody>
                    <a:bodyPr/>
                    <a:lstStyle/>
                    <a:p>
                      <a:endParaRPr lang="tr-TR" dirty="0"/>
                    </a:p>
                  </a:txBody>
                  <a:tcPr>
                    <a:noFill/>
                  </a:tcPr>
                </a:tc>
              </a:tr>
              <a:tr h="344595">
                <a:tc>
                  <a:txBody>
                    <a:bodyPr/>
                    <a:lstStyle/>
                    <a:p>
                      <a:endParaRPr lang="tr-TR" dirty="0"/>
                    </a:p>
                  </a:txBody>
                  <a:tcPr>
                    <a:noFill/>
                  </a:tcPr>
                </a:tc>
                <a:tc>
                  <a:txBody>
                    <a:bodyPr/>
                    <a:lstStyle/>
                    <a:p>
                      <a:endParaRPr lang="tr-TR" dirty="0"/>
                    </a:p>
                  </a:txBody>
                  <a:tcPr>
                    <a:noFill/>
                  </a:tcPr>
                </a:tc>
                <a:tc>
                  <a:txBody>
                    <a:bodyPr/>
                    <a:lstStyle/>
                    <a:p>
                      <a:r>
                        <a:rPr lang="tr-TR" dirty="0" smtClean="0"/>
                        <a:t>01</a:t>
                      </a:r>
                      <a:endParaRPr lang="tr-TR" dirty="0"/>
                    </a:p>
                  </a:txBody>
                  <a:tcPr>
                    <a:noFill/>
                  </a:tcPr>
                </a:tc>
                <a:tc>
                  <a:txBody>
                    <a:bodyPr/>
                    <a:lstStyle/>
                    <a:p>
                      <a:endParaRPr lang="tr-TR" dirty="0"/>
                    </a:p>
                  </a:txBody>
                  <a:tcPr>
                    <a:noFill/>
                  </a:tcPr>
                </a:tc>
                <a:tc>
                  <a:txBody>
                    <a:bodyPr/>
                    <a:lstStyle/>
                    <a:p>
                      <a:r>
                        <a:rPr lang="tr-TR" dirty="0" smtClean="0"/>
                        <a:t>Ön Lisans</a:t>
                      </a:r>
                      <a:endParaRPr lang="tr-TR" dirty="0"/>
                    </a:p>
                  </a:txBody>
                  <a:tcPr>
                    <a:noFill/>
                  </a:tcPr>
                </a:tc>
                <a:tc>
                  <a:txBody>
                    <a:bodyPr/>
                    <a:lstStyle/>
                    <a:p>
                      <a:endParaRPr lang="tr-TR" dirty="0"/>
                    </a:p>
                  </a:txBody>
                  <a:tcPr>
                    <a:noFill/>
                  </a:tcPr>
                </a:tc>
                <a:tc>
                  <a:txBody>
                    <a:bodyPr/>
                    <a:lstStyle/>
                    <a:p>
                      <a:endParaRPr lang="tr-TR" dirty="0"/>
                    </a:p>
                  </a:txBody>
                  <a:tcPr>
                    <a:noFill/>
                  </a:tcPr>
                </a:tc>
              </a:tr>
            </a:tbl>
          </a:graphicData>
        </a:graphic>
      </p:graphicFrame>
    </p:spTree>
    <p:extLst>
      <p:ext uri="{BB962C8B-B14F-4D97-AF65-F5344CB8AC3E}">
        <p14:creationId xmlns:p14="http://schemas.microsoft.com/office/powerpoint/2010/main" val="1146696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126156" y="924025"/>
            <a:ext cx="10462661" cy="4647426"/>
          </a:xfrm>
          <a:prstGeom prst="rect">
            <a:avLst/>
          </a:prstGeom>
          <a:noFill/>
        </p:spPr>
        <p:txBody>
          <a:bodyPr wrap="square" rtlCol="0">
            <a:spAutoFit/>
          </a:bodyPr>
          <a:lstStyle/>
          <a:p>
            <a:r>
              <a:rPr lang="tr-TR" sz="2800" b="1" dirty="0" smtClean="0">
                <a:solidFill>
                  <a:schemeClr val="accent6">
                    <a:lumMod val="75000"/>
                  </a:schemeClr>
                </a:solidFill>
              </a:rPr>
              <a:t>Yıl sonunda ne yapacağız</a:t>
            </a:r>
            <a:r>
              <a:rPr lang="tr-TR" sz="2800" dirty="0" smtClean="0">
                <a:solidFill>
                  <a:schemeClr val="accent6">
                    <a:lumMod val="75000"/>
                  </a:schemeClr>
                </a:solidFill>
                <a:latin typeface="Arial Black" panose="020B0A04020102020204" pitchFamily="34" charset="0"/>
              </a:rPr>
              <a:t>?</a:t>
            </a:r>
          </a:p>
          <a:p>
            <a:endParaRPr lang="tr-TR" sz="2800" dirty="0">
              <a:latin typeface="Arial Black" panose="020B0A04020102020204" pitchFamily="34" charset="0"/>
            </a:endParaRPr>
          </a:p>
          <a:p>
            <a:r>
              <a:rPr lang="tr-TR" sz="2000" dirty="0" smtClean="0">
                <a:solidFill>
                  <a:schemeClr val="bg1"/>
                </a:solidFill>
              </a:rPr>
              <a:t>Evraklar Dosya numaraları yazılarak tek klasör içinde biriktirilmişse ya da ana konu dosyası oluşturulmuş ve aynı konu başlığında 1 den fazla klasör oluşmuşsa; </a:t>
            </a:r>
          </a:p>
          <a:p>
            <a:pPr marL="342900" indent="-342900">
              <a:buFontTx/>
              <a:buChar char="-"/>
            </a:pPr>
            <a:r>
              <a:rPr lang="tr-TR" sz="2000" dirty="0" smtClean="0">
                <a:solidFill>
                  <a:schemeClr val="bg1"/>
                </a:solidFill>
              </a:rPr>
              <a:t>Evraklar Ana konu altında bir alt konuya inilerek tasnif işlemleri yapılır. Dosya/Klasöre konulur.</a:t>
            </a:r>
          </a:p>
          <a:p>
            <a:pPr marL="342900" indent="-342900">
              <a:buFontTx/>
              <a:buChar char="-"/>
            </a:pPr>
            <a:r>
              <a:rPr lang="tr-TR" sz="2000" dirty="0" smtClean="0">
                <a:solidFill>
                  <a:schemeClr val="bg1"/>
                </a:solidFill>
              </a:rPr>
              <a:t>Dosya İçerik Listesi oluşturulur. </a:t>
            </a:r>
          </a:p>
          <a:p>
            <a:pPr marL="342900" indent="-342900">
              <a:buFontTx/>
              <a:buChar char="-"/>
            </a:pPr>
            <a:r>
              <a:rPr lang="tr-TR" sz="2000" dirty="0" smtClean="0">
                <a:solidFill>
                  <a:schemeClr val="bg1"/>
                </a:solidFill>
              </a:rPr>
              <a:t>Dosya/Klasör Etiketleri </a:t>
            </a:r>
            <a:r>
              <a:rPr lang="tr-TR" sz="2000" b="1" dirty="0" smtClean="0">
                <a:solidFill>
                  <a:schemeClr val="bg1"/>
                </a:solidFill>
              </a:rPr>
              <a:t>SDP Klasör Etiket Örneğine uygun şekilde </a:t>
            </a:r>
            <a:r>
              <a:rPr lang="tr-TR" sz="2000" dirty="0" smtClean="0">
                <a:solidFill>
                  <a:schemeClr val="bg1"/>
                </a:solidFill>
              </a:rPr>
              <a:t>hazırlanır ve dosyalara takılır. </a:t>
            </a:r>
          </a:p>
          <a:p>
            <a:pPr marL="342900" indent="-342900">
              <a:buFontTx/>
              <a:buChar char="-"/>
            </a:pPr>
            <a:r>
              <a:rPr lang="tr-TR" sz="2000" dirty="0" smtClean="0">
                <a:solidFill>
                  <a:schemeClr val="bg1"/>
                </a:solidFill>
              </a:rPr>
              <a:t>Güncelliğini yitirmemiş dosyalar/klasörler biriminde durması gerekenler alıkonulur. </a:t>
            </a:r>
          </a:p>
          <a:p>
            <a:pPr marL="342900" indent="-342900">
              <a:buFontTx/>
              <a:buChar char="-"/>
            </a:pPr>
            <a:r>
              <a:rPr lang="tr-TR" sz="2000" dirty="0" smtClean="0">
                <a:solidFill>
                  <a:schemeClr val="bg1"/>
                </a:solidFill>
              </a:rPr>
              <a:t>Birim/Kurum Arşivine devir olacaklar için </a:t>
            </a:r>
            <a:r>
              <a:rPr lang="tr-TR" sz="2000" b="1" dirty="0" smtClean="0">
                <a:solidFill>
                  <a:schemeClr val="bg1"/>
                </a:solidFill>
              </a:rPr>
              <a:t>Dosya/Klasör Devir-Teslim Envanteri Listesi </a:t>
            </a:r>
            <a:r>
              <a:rPr lang="tr-TR" sz="2000" dirty="0" smtClean="0">
                <a:solidFill>
                  <a:schemeClr val="bg1"/>
                </a:solidFill>
              </a:rPr>
              <a:t>hazırlanır. </a:t>
            </a:r>
          </a:p>
          <a:p>
            <a:pPr marL="342900" indent="-342900">
              <a:buFontTx/>
              <a:buChar char="-"/>
            </a:pPr>
            <a:r>
              <a:rPr lang="tr-TR" sz="2000" dirty="0" smtClean="0">
                <a:solidFill>
                  <a:schemeClr val="bg1"/>
                </a:solidFill>
              </a:rPr>
              <a:t>Karşılıklı kontroller yapıldıktan ve envanter devir teslim formunda tespit edildikten sonra arşive devir gerçekleşir.</a:t>
            </a:r>
          </a:p>
        </p:txBody>
      </p:sp>
    </p:spTree>
    <p:extLst>
      <p:ext uri="{BB962C8B-B14F-4D97-AF65-F5344CB8AC3E}">
        <p14:creationId xmlns:p14="http://schemas.microsoft.com/office/powerpoint/2010/main" val="14436065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146434" y="962526"/>
            <a:ext cx="184731" cy="369332"/>
          </a:xfrm>
          <a:prstGeom prst="rect">
            <a:avLst/>
          </a:prstGeom>
          <a:noFill/>
        </p:spPr>
        <p:txBody>
          <a:bodyPr wrap="none" rtlCol="0">
            <a:spAutoFit/>
          </a:bodyPr>
          <a:lstStyle/>
          <a:p>
            <a:endParaRPr lang="tr-TR" dirty="0"/>
          </a:p>
        </p:txBody>
      </p:sp>
      <p:pic>
        <p:nvPicPr>
          <p:cNvPr id="6" name="Resim 5"/>
          <p:cNvPicPr>
            <a:picLocks noChangeAspect="1"/>
          </p:cNvPicPr>
          <p:nvPr/>
        </p:nvPicPr>
        <p:blipFill>
          <a:blip r:embed="rId2"/>
          <a:stretch>
            <a:fillRect/>
          </a:stretch>
        </p:blipFill>
        <p:spPr>
          <a:xfrm>
            <a:off x="6670805" y="404261"/>
            <a:ext cx="4779552" cy="6063916"/>
          </a:xfrm>
          <a:prstGeom prst="rect">
            <a:avLst/>
          </a:prstGeom>
        </p:spPr>
      </p:pic>
      <p:pic>
        <p:nvPicPr>
          <p:cNvPr id="2" name="Resim 1"/>
          <p:cNvPicPr>
            <a:picLocks noChangeAspect="1"/>
          </p:cNvPicPr>
          <p:nvPr/>
        </p:nvPicPr>
        <p:blipFill>
          <a:blip r:embed="rId3"/>
          <a:stretch>
            <a:fillRect/>
          </a:stretch>
        </p:blipFill>
        <p:spPr>
          <a:xfrm>
            <a:off x="909600" y="404261"/>
            <a:ext cx="4433925" cy="5989455"/>
          </a:xfrm>
          <a:prstGeom prst="rect">
            <a:avLst/>
          </a:prstGeom>
        </p:spPr>
      </p:pic>
    </p:spTree>
    <p:extLst>
      <p:ext uri="{BB962C8B-B14F-4D97-AF65-F5344CB8AC3E}">
        <p14:creationId xmlns:p14="http://schemas.microsoft.com/office/powerpoint/2010/main" val="2292182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252441" y="476250"/>
            <a:ext cx="9091710" cy="5523982"/>
          </a:xfrm>
          <a:prstGeom prst="rect">
            <a:avLst/>
          </a:prstGeom>
        </p:spPr>
      </p:pic>
    </p:spTree>
    <p:extLst>
      <p:ext uri="{BB962C8B-B14F-4D97-AF65-F5344CB8AC3E}">
        <p14:creationId xmlns:p14="http://schemas.microsoft.com/office/powerpoint/2010/main" val="2455037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371600" y="695324"/>
            <a:ext cx="8724900" cy="5757247"/>
          </a:xfrm>
          <a:prstGeom prst="rect">
            <a:avLst/>
          </a:prstGeom>
        </p:spPr>
      </p:pic>
    </p:spTree>
    <p:extLst>
      <p:ext uri="{BB962C8B-B14F-4D97-AF65-F5344CB8AC3E}">
        <p14:creationId xmlns:p14="http://schemas.microsoft.com/office/powerpoint/2010/main" val="27796183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657225" y="741145"/>
            <a:ext cx="11106150" cy="4616648"/>
          </a:xfrm>
          <a:prstGeom prst="rect">
            <a:avLst/>
          </a:prstGeom>
          <a:noFill/>
        </p:spPr>
        <p:txBody>
          <a:bodyPr wrap="square" rtlCol="0">
            <a:spAutoFit/>
          </a:bodyPr>
          <a:lstStyle/>
          <a:p>
            <a:r>
              <a:rPr lang="tr-TR" sz="2400" b="1" dirty="0" smtClean="0">
                <a:solidFill>
                  <a:schemeClr val="bg1"/>
                </a:solidFill>
              </a:rPr>
              <a:t>KAYNAK</a:t>
            </a:r>
          </a:p>
          <a:p>
            <a:endParaRPr lang="tr-TR" dirty="0"/>
          </a:p>
          <a:p>
            <a:r>
              <a:rPr lang="tr-TR" b="1" dirty="0" smtClean="0">
                <a:solidFill>
                  <a:srgbClr val="C00000"/>
                </a:solidFill>
              </a:rPr>
              <a:t>Devlet Arşiv Hizmetleri Hakkında Yönetmelik</a:t>
            </a:r>
          </a:p>
          <a:p>
            <a:r>
              <a:rPr lang="tr-TR" b="1" dirty="0">
                <a:solidFill>
                  <a:srgbClr val="C00000"/>
                </a:solidFill>
                <a:hlinkClick r:id="rId2"/>
              </a:rPr>
              <a:t>https://www.devletarsivleri.gov.tr/icerik/319/standart-dosya-plani-sdp</a:t>
            </a:r>
            <a:r>
              <a:rPr lang="tr-TR" b="1" dirty="0" smtClean="0">
                <a:solidFill>
                  <a:srgbClr val="C00000"/>
                </a:solidFill>
                <a:hlinkClick r:id="rId2"/>
              </a:rPr>
              <a:t>/</a:t>
            </a:r>
            <a:r>
              <a:rPr lang="tr-TR" b="1" dirty="0" smtClean="0">
                <a:solidFill>
                  <a:srgbClr val="C00000"/>
                </a:solidFill>
              </a:rPr>
              <a:t> </a:t>
            </a:r>
          </a:p>
          <a:p>
            <a:endParaRPr lang="tr-TR" b="1" dirty="0">
              <a:solidFill>
                <a:srgbClr val="C00000"/>
              </a:solidFill>
            </a:endParaRPr>
          </a:p>
          <a:p>
            <a:endParaRPr lang="tr-TR" b="1" dirty="0">
              <a:solidFill>
                <a:srgbClr val="C00000"/>
              </a:solidFill>
            </a:endParaRPr>
          </a:p>
          <a:p>
            <a:r>
              <a:rPr lang="tr-TR" b="1" dirty="0" smtClean="0">
                <a:solidFill>
                  <a:srgbClr val="C00000"/>
                </a:solidFill>
              </a:rPr>
              <a:t>Saklama Süreli Standart Dosya Planı, Aralık,2017/ANKARA</a:t>
            </a:r>
          </a:p>
          <a:p>
            <a:r>
              <a:rPr lang="tr-TR" b="1" dirty="0">
                <a:solidFill>
                  <a:srgbClr val="C00000"/>
                </a:solidFill>
                <a:hlinkClick r:id="rId3"/>
              </a:rPr>
              <a:t>https://www.devletarsivleri.gov.tr/icerik/2605/saklama-planlariarsiv-malzemesi-tespit-ve-degerlendirme-formu</a:t>
            </a:r>
            <a:r>
              <a:rPr lang="tr-TR" b="1" dirty="0" smtClean="0">
                <a:solidFill>
                  <a:srgbClr val="C00000"/>
                </a:solidFill>
                <a:hlinkClick r:id="rId3"/>
              </a:rPr>
              <a:t>/</a:t>
            </a:r>
            <a:r>
              <a:rPr lang="tr-TR" b="1" dirty="0" smtClean="0">
                <a:solidFill>
                  <a:srgbClr val="C00000"/>
                </a:solidFill>
              </a:rPr>
              <a:t> </a:t>
            </a:r>
          </a:p>
          <a:p>
            <a:endParaRPr lang="tr-TR" b="1" dirty="0">
              <a:solidFill>
                <a:srgbClr val="C00000"/>
              </a:solidFill>
            </a:endParaRPr>
          </a:p>
          <a:p>
            <a:endParaRPr lang="tr-TR" b="1" dirty="0">
              <a:solidFill>
                <a:srgbClr val="C00000"/>
              </a:solidFill>
            </a:endParaRPr>
          </a:p>
          <a:p>
            <a:r>
              <a:rPr lang="tr-TR" b="1" dirty="0" smtClean="0">
                <a:solidFill>
                  <a:srgbClr val="C00000"/>
                </a:solidFill>
              </a:rPr>
              <a:t>Kamu İç Kontrol Rehberi, </a:t>
            </a:r>
            <a:r>
              <a:rPr lang="tr-TR" b="1" i="1" dirty="0" smtClean="0">
                <a:solidFill>
                  <a:srgbClr val="C00000"/>
                </a:solidFill>
              </a:rPr>
              <a:t>Maliye Bakanlığı Bütçe ve Mali Kontrol Genel Müdürlüğü; versiyon 1.0</a:t>
            </a:r>
          </a:p>
          <a:p>
            <a:r>
              <a:rPr lang="tr-TR" b="1" i="1" dirty="0" smtClean="0">
                <a:solidFill>
                  <a:srgbClr val="C00000"/>
                </a:solidFill>
                <a:hlinkClick r:id="rId4"/>
              </a:rPr>
              <a:t>https</a:t>
            </a:r>
            <a:r>
              <a:rPr lang="tr-TR" b="1" i="1" dirty="0">
                <a:solidFill>
                  <a:srgbClr val="C00000"/>
                </a:solidFill>
                <a:hlinkClick r:id="rId4"/>
              </a:rPr>
              <a:t>://</a:t>
            </a:r>
            <a:r>
              <a:rPr lang="tr-TR" b="1" i="1" dirty="0" smtClean="0">
                <a:solidFill>
                  <a:srgbClr val="C00000"/>
                </a:solidFill>
                <a:hlinkClick r:id="rId4"/>
              </a:rPr>
              <a:t>kontrol.bumko.gov.tr/Eklenti/8227,kamuickontrolrehberi1versiyon12.pdf?0</a:t>
            </a:r>
            <a:r>
              <a:rPr lang="tr-TR" b="1" i="1" dirty="0" smtClean="0">
                <a:solidFill>
                  <a:srgbClr val="C00000"/>
                </a:solidFill>
              </a:rPr>
              <a:t> </a:t>
            </a:r>
          </a:p>
          <a:p>
            <a:endParaRPr lang="tr-TR" b="1" i="1" dirty="0" smtClean="0">
              <a:solidFill>
                <a:srgbClr val="C00000"/>
              </a:solidFill>
            </a:endParaRPr>
          </a:p>
          <a:p>
            <a:r>
              <a:rPr lang="tr-TR" b="1" dirty="0">
                <a:solidFill>
                  <a:srgbClr val="C00000"/>
                </a:solidFill>
              </a:rPr>
              <a:t>BEYAS El Kitabı, ÖZDEMİRCİ, Fahrettin ve diğerleri, 2009</a:t>
            </a:r>
          </a:p>
          <a:p>
            <a:endParaRPr lang="tr-TR" b="1" i="1" dirty="0">
              <a:solidFill>
                <a:srgbClr val="C00000"/>
              </a:solidFill>
            </a:endParaRPr>
          </a:p>
        </p:txBody>
      </p:sp>
    </p:spTree>
    <p:extLst>
      <p:ext uri="{BB962C8B-B14F-4D97-AF65-F5344CB8AC3E}">
        <p14:creationId xmlns:p14="http://schemas.microsoft.com/office/powerpoint/2010/main" val="13131224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809547" y="837398"/>
            <a:ext cx="3965608" cy="830997"/>
          </a:xfrm>
          <a:prstGeom prst="rect">
            <a:avLst/>
          </a:prstGeom>
          <a:noFill/>
        </p:spPr>
        <p:txBody>
          <a:bodyPr wrap="square" rtlCol="0">
            <a:spAutoFit/>
          </a:bodyPr>
          <a:lstStyle/>
          <a:p>
            <a:r>
              <a:rPr lang="tr-TR" sz="4800" b="1" dirty="0" smtClean="0">
                <a:solidFill>
                  <a:srgbClr val="002060"/>
                </a:solidFill>
              </a:rPr>
              <a:t>TEŞEKKÜRLER</a:t>
            </a:r>
            <a:endParaRPr lang="tr-TR" sz="4800" b="1" dirty="0">
              <a:solidFill>
                <a:srgbClr val="002060"/>
              </a:solidFill>
            </a:endParaRPr>
          </a:p>
        </p:txBody>
      </p:sp>
      <p:sp>
        <p:nvSpPr>
          <p:cNvPr id="5" name="Metin kutusu 4"/>
          <p:cNvSpPr txBox="1"/>
          <p:nvPr/>
        </p:nvSpPr>
        <p:spPr>
          <a:xfrm>
            <a:off x="1809547" y="2502568"/>
            <a:ext cx="8624237" cy="2739211"/>
          </a:xfrm>
          <a:prstGeom prst="rect">
            <a:avLst/>
          </a:prstGeom>
          <a:noFill/>
        </p:spPr>
        <p:txBody>
          <a:bodyPr wrap="square" rtlCol="0">
            <a:spAutoFit/>
          </a:bodyPr>
          <a:lstStyle/>
          <a:p>
            <a:r>
              <a:rPr lang="tr-TR" sz="4000" b="1" dirty="0" smtClean="0">
                <a:solidFill>
                  <a:schemeClr val="accent6">
                    <a:lumMod val="75000"/>
                  </a:schemeClr>
                </a:solidFill>
              </a:rPr>
              <a:t>KÜTÜPHANE VE DOKÜMANTASYON DAİRE BAŞKANLIĞI</a:t>
            </a:r>
          </a:p>
          <a:p>
            <a:endParaRPr lang="tr-TR" dirty="0"/>
          </a:p>
          <a:p>
            <a:r>
              <a:rPr lang="tr-TR" sz="2000" dirty="0" smtClean="0">
                <a:solidFill>
                  <a:schemeClr val="bg1"/>
                </a:solidFill>
              </a:rPr>
              <a:t>Arşiv İstatistik ve Yayın Hizmetleri Şube Müdürlüğü</a:t>
            </a:r>
          </a:p>
          <a:p>
            <a:endParaRPr lang="tr-TR" dirty="0"/>
          </a:p>
          <a:p>
            <a:r>
              <a:rPr lang="tr-TR" dirty="0" smtClean="0"/>
              <a:t>Filiz AÇAR  </a:t>
            </a:r>
          </a:p>
          <a:p>
            <a:r>
              <a:rPr lang="tr-TR" dirty="0" smtClean="0"/>
              <a:t>e-posta: </a:t>
            </a:r>
            <a:r>
              <a:rPr lang="tr-TR" dirty="0" smtClean="0">
                <a:hlinkClick r:id="rId2"/>
              </a:rPr>
              <a:t>filiz.acar@ikc.edu.tr</a:t>
            </a:r>
            <a:r>
              <a:rPr lang="tr-TR" dirty="0" smtClean="0"/>
              <a:t>        tel: 1261</a:t>
            </a:r>
          </a:p>
        </p:txBody>
      </p:sp>
    </p:spTree>
    <p:extLst>
      <p:ext uri="{BB962C8B-B14F-4D97-AF65-F5344CB8AC3E}">
        <p14:creationId xmlns:p14="http://schemas.microsoft.com/office/powerpoint/2010/main" val="3315035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94486" y="1981880"/>
            <a:ext cx="9251092" cy="1938992"/>
          </a:xfrm>
          <a:prstGeom prst="rect">
            <a:avLst/>
          </a:prstGeom>
        </p:spPr>
        <p:txBody>
          <a:bodyPr wrap="square">
            <a:spAutoFit/>
          </a:bodyPr>
          <a:lstStyle/>
          <a:p>
            <a:r>
              <a:rPr lang="tr-TR" sz="2400" b="1" dirty="0" smtClean="0">
                <a:latin typeface="Times New Roman" panose="02020603050405020304" pitchFamily="18" charset="0"/>
              </a:rPr>
              <a:t>         Kurumların</a:t>
            </a:r>
            <a:r>
              <a:rPr lang="tr-TR" sz="2400" b="1" dirty="0">
                <a:latin typeface="Times New Roman" panose="02020603050405020304" pitchFamily="18" charset="0"/>
              </a:rPr>
              <a:t>, gerçek ve tüzel kişilerin gördükleri hizmetler, yaptıkları haberleşme veya işlemler neticesinde meydana gelen ve bir maksatla, belli bir sistem dahilinde saklanan doküman ve bu dokümana bakan birim veya bu dokümanların barındırıldığı yerlerdir.</a:t>
            </a:r>
            <a:endParaRPr lang="tr-TR" sz="2400" dirty="0"/>
          </a:p>
        </p:txBody>
      </p:sp>
      <p:sp>
        <p:nvSpPr>
          <p:cNvPr id="5" name="Metin kutusu 4"/>
          <p:cNvSpPr txBox="1"/>
          <p:nvPr/>
        </p:nvSpPr>
        <p:spPr>
          <a:xfrm>
            <a:off x="1194486" y="551935"/>
            <a:ext cx="4530811" cy="830997"/>
          </a:xfrm>
          <a:prstGeom prst="rect">
            <a:avLst/>
          </a:prstGeom>
          <a:noFill/>
        </p:spPr>
        <p:txBody>
          <a:bodyPr wrap="square" rtlCol="0">
            <a:spAutoFit/>
          </a:bodyPr>
          <a:lstStyle/>
          <a:p>
            <a:r>
              <a:rPr lang="tr-TR" sz="4800" b="1" dirty="0" smtClean="0">
                <a:solidFill>
                  <a:schemeClr val="accent6"/>
                </a:solidFill>
              </a:rPr>
              <a:t>ARŞİV NEDİR</a:t>
            </a:r>
            <a:r>
              <a:rPr lang="tr-TR" sz="4800" b="1" dirty="0" smtClean="0">
                <a:solidFill>
                  <a:schemeClr val="accent6"/>
                </a:solidFill>
                <a:latin typeface="Arial" panose="020B0604020202020204" pitchFamily="34" charset="0"/>
                <a:cs typeface="Arial" panose="020B0604020202020204" pitchFamily="34" charset="0"/>
              </a:rPr>
              <a:t>?</a:t>
            </a:r>
            <a:endParaRPr lang="tr-TR" sz="4800" b="1" dirty="0">
              <a:solidFill>
                <a:schemeClr val="accent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333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a:xfrm>
            <a:off x="1289529" y="428588"/>
            <a:ext cx="9642082" cy="924475"/>
          </a:xfrm>
        </p:spPr>
        <p:txBody>
          <a:bodyPr>
            <a:noAutofit/>
          </a:bodyPr>
          <a:lstStyle/>
          <a:p>
            <a:r>
              <a:rPr lang="tr-TR" sz="4800" b="1" dirty="0" smtClean="0">
                <a:solidFill>
                  <a:schemeClr val="accent6"/>
                </a:solidFill>
              </a:rPr>
              <a:t>ARŞİV MALZEMELERİ NELERDİR</a:t>
            </a:r>
            <a:r>
              <a:rPr lang="tr-TR" sz="4800" b="1" dirty="0" smtClean="0">
                <a:solidFill>
                  <a:schemeClr val="accent6"/>
                </a:solidFill>
                <a:latin typeface="Arial" panose="020B0604020202020204" pitchFamily="34" charset="0"/>
                <a:cs typeface="Arial" panose="020B0604020202020204" pitchFamily="34" charset="0"/>
              </a:rPr>
              <a:t>?</a:t>
            </a:r>
            <a:endParaRPr lang="tr-TR" sz="4800" b="1" dirty="0">
              <a:solidFill>
                <a:schemeClr val="accent6"/>
              </a:solidFill>
              <a:latin typeface="Arial" panose="020B0604020202020204" pitchFamily="34" charset="0"/>
              <a:cs typeface="Arial" panose="020B0604020202020204" pitchFamily="34" charset="0"/>
            </a:endParaRPr>
          </a:p>
        </p:txBody>
      </p:sp>
      <p:sp>
        <p:nvSpPr>
          <p:cNvPr id="5" name="İçerik Yer Tutucusu 2"/>
          <p:cNvSpPr>
            <a:spLocks noGrp="1"/>
          </p:cNvSpPr>
          <p:nvPr>
            <p:ph idx="1"/>
          </p:nvPr>
        </p:nvSpPr>
        <p:spPr>
          <a:xfrm>
            <a:off x="1091821" y="1609653"/>
            <a:ext cx="9180762" cy="4051437"/>
          </a:xfrm>
        </p:spPr>
        <p:txBody>
          <a:bodyPr/>
          <a:lstStyle/>
          <a:p>
            <a:pPr marL="0" indent="0">
              <a:buNone/>
            </a:pPr>
            <a:r>
              <a:rPr lang="tr-TR" b="1" dirty="0" smtClean="0">
                <a:solidFill>
                  <a:schemeClr val="tx1"/>
                </a:solidFill>
              </a:rPr>
              <a:t>1- Türk Devlet ve millet hayatını ilgilendiren,</a:t>
            </a:r>
          </a:p>
          <a:p>
            <a:pPr marL="0" indent="0">
              <a:buNone/>
            </a:pPr>
            <a:r>
              <a:rPr lang="tr-TR" b="1" dirty="0" smtClean="0">
                <a:solidFill>
                  <a:schemeClr val="tx1"/>
                </a:solidFill>
              </a:rPr>
              <a:t>2- En son işlem tarihi üzerinden otuz yıl geçmiş veya üzerinden on beş yıl geçtikten sonra kesin sonuca bağlanmış,</a:t>
            </a:r>
          </a:p>
          <a:p>
            <a:pPr marL="0" indent="0">
              <a:buNone/>
            </a:pPr>
            <a:r>
              <a:rPr lang="tr-TR" b="1" dirty="0" smtClean="0">
                <a:solidFill>
                  <a:schemeClr val="tx1"/>
                </a:solidFill>
              </a:rPr>
              <a:t>3- Kurumların işlemleri sonucunda teşekkül etmiş ve onlar tarafından muhafazası gereken,</a:t>
            </a:r>
          </a:p>
          <a:p>
            <a:pPr marL="0" indent="0">
              <a:buNone/>
            </a:pPr>
            <a:r>
              <a:rPr lang="tr-TR" b="1" dirty="0" smtClean="0">
                <a:solidFill>
                  <a:schemeClr val="tx1"/>
                </a:solidFill>
              </a:rPr>
              <a:t>4- Türk </a:t>
            </a:r>
            <a:r>
              <a:rPr lang="tr-TR" b="1" dirty="0">
                <a:solidFill>
                  <a:schemeClr val="tx1"/>
                </a:solidFill>
              </a:rPr>
              <a:t>milletinin geleceğine tarihi, siyasi, </a:t>
            </a:r>
            <a:r>
              <a:rPr lang="tr-TR" b="1" dirty="0" err="1">
                <a:solidFill>
                  <a:schemeClr val="tx1"/>
                </a:solidFill>
              </a:rPr>
              <a:t>sosyal,kültürel</a:t>
            </a:r>
            <a:r>
              <a:rPr lang="tr-TR" b="1" dirty="0">
                <a:solidFill>
                  <a:schemeClr val="tx1"/>
                </a:solidFill>
              </a:rPr>
              <a:t>, hukuki ve teknik değer olarak intikal etmesi gereken,</a:t>
            </a:r>
          </a:p>
          <a:p>
            <a:pPr marL="0" indent="0">
              <a:buNone/>
            </a:pPr>
            <a:r>
              <a:rPr lang="tr-TR" b="1" dirty="0" smtClean="0">
                <a:solidFill>
                  <a:schemeClr val="tx1"/>
                </a:solidFill>
              </a:rPr>
              <a:t>5- Devlet </a:t>
            </a:r>
            <a:r>
              <a:rPr lang="tr-TR" b="1" dirty="0">
                <a:solidFill>
                  <a:schemeClr val="tx1"/>
                </a:solidFill>
              </a:rPr>
              <a:t>hakları ile milletlerarası hakları belgelemeye korumaya,</a:t>
            </a:r>
          </a:p>
          <a:p>
            <a:endParaRPr lang="tr-TR" dirty="0" smtClean="0"/>
          </a:p>
        </p:txBody>
      </p:sp>
    </p:spTree>
    <p:extLst>
      <p:ext uri="{BB962C8B-B14F-4D97-AF65-F5344CB8AC3E}">
        <p14:creationId xmlns:p14="http://schemas.microsoft.com/office/powerpoint/2010/main" val="2032433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1009442" y="1807361"/>
            <a:ext cx="9213714" cy="3349525"/>
          </a:xfrm>
        </p:spPr>
        <p:txBody>
          <a:bodyPr/>
          <a:lstStyle/>
          <a:p>
            <a:pPr marL="0" indent="0">
              <a:buNone/>
            </a:pPr>
            <a:r>
              <a:rPr lang="tr-TR" b="1" dirty="0" smtClean="0">
                <a:solidFill>
                  <a:schemeClr val="tx1"/>
                </a:solidFill>
              </a:rPr>
              <a:t>6- Tarihi, hukuki, idari, askeri, iktisadi, dini, ilmi, edebi, estetik, kültürel, biyografik, jeneolojik ve teknik herhangi bir konuyu aydınlatmaya düzenlemeye tespite yarayan,</a:t>
            </a:r>
          </a:p>
          <a:p>
            <a:pPr marL="0" indent="0">
              <a:buNone/>
            </a:pPr>
            <a:r>
              <a:rPr lang="tr-TR" b="1" dirty="0" smtClean="0">
                <a:solidFill>
                  <a:schemeClr val="tx1"/>
                </a:solidFill>
              </a:rPr>
              <a:t>7- Ayrıca ait olduğu devrin ahlak, örf ve adetlerini veya çeşitli özelliklerini belirten,</a:t>
            </a:r>
          </a:p>
          <a:p>
            <a:pPr marL="0" indent="0">
              <a:buNone/>
            </a:pPr>
            <a:r>
              <a:rPr lang="tr-TR" b="1" dirty="0" smtClean="0">
                <a:solidFill>
                  <a:schemeClr val="tx1"/>
                </a:solidFill>
              </a:rPr>
              <a:t>8- Her türlü yazılı evrak, defter, resim, plan, harita proje, mühür, damga, fotoğraf, film, ses ve görüntü bandı, baskı ve benzeri belgeleri ve malzeme.</a:t>
            </a:r>
            <a:endParaRPr lang="tr-TR" b="1" dirty="0">
              <a:solidFill>
                <a:schemeClr val="tx1"/>
              </a:solidFill>
            </a:endParaRPr>
          </a:p>
        </p:txBody>
      </p:sp>
      <p:sp>
        <p:nvSpPr>
          <p:cNvPr id="5" name="Başlık 1"/>
          <p:cNvSpPr>
            <a:spLocks noGrp="1"/>
          </p:cNvSpPr>
          <p:nvPr>
            <p:ph type="title"/>
          </p:nvPr>
        </p:nvSpPr>
        <p:spPr>
          <a:xfrm>
            <a:off x="1009442" y="675724"/>
            <a:ext cx="9510277" cy="924475"/>
          </a:xfrm>
        </p:spPr>
        <p:txBody>
          <a:bodyPr>
            <a:noAutofit/>
          </a:bodyPr>
          <a:lstStyle/>
          <a:p>
            <a:r>
              <a:rPr lang="tr-TR" sz="4800" b="1" dirty="0" smtClean="0">
                <a:solidFill>
                  <a:schemeClr val="accent6"/>
                </a:solidFill>
              </a:rPr>
              <a:t>ARŞİV </a:t>
            </a:r>
            <a:r>
              <a:rPr lang="tr-TR" sz="4800" b="1" dirty="0">
                <a:solidFill>
                  <a:schemeClr val="accent6"/>
                </a:solidFill>
              </a:rPr>
              <a:t>MALZEMELERİ NELERDİR</a:t>
            </a:r>
            <a:r>
              <a:rPr lang="tr-TR" sz="4800" b="1" dirty="0">
                <a:solidFill>
                  <a:schemeClr val="accent6"/>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19378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a:xfrm>
            <a:off x="1141247" y="510967"/>
            <a:ext cx="7125113" cy="924475"/>
          </a:xfrm>
        </p:spPr>
        <p:txBody>
          <a:bodyPr>
            <a:normAutofit/>
          </a:bodyPr>
          <a:lstStyle/>
          <a:p>
            <a:r>
              <a:rPr lang="tr-TR" sz="4800" b="1" dirty="0" smtClean="0">
                <a:solidFill>
                  <a:schemeClr val="accent6"/>
                </a:solidFill>
              </a:rPr>
              <a:t>ARŞİVLİK MALZEMELER</a:t>
            </a:r>
            <a:endParaRPr lang="tr-TR" sz="4800" b="1" dirty="0">
              <a:solidFill>
                <a:schemeClr val="accent6"/>
              </a:solidFill>
            </a:endParaRPr>
          </a:p>
        </p:txBody>
      </p:sp>
      <p:sp>
        <p:nvSpPr>
          <p:cNvPr id="5" name="İçerik Yer Tutucusu 2"/>
          <p:cNvSpPr>
            <a:spLocks noGrp="1"/>
          </p:cNvSpPr>
          <p:nvPr>
            <p:ph idx="1"/>
          </p:nvPr>
        </p:nvSpPr>
        <p:spPr>
          <a:xfrm>
            <a:off x="1009443" y="1683794"/>
            <a:ext cx="9411422" cy="4051437"/>
          </a:xfrm>
        </p:spPr>
        <p:txBody>
          <a:bodyPr>
            <a:normAutofit/>
          </a:bodyPr>
          <a:lstStyle/>
          <a:p>
            <a:pPr marL="0" indent="0">
              <a:buNone/>
            </a:pPr>
            <a:r>
              <a:rPr lang="tr-TR" b="1" dirty="0" smtClean="0">
                <a:solidFill>
                  <a:schemeClr val="tx1"/>
                </a:solidFill>
              </a:rPr>
              <a:t>1- Arşiv malzemesi tarifinde sayılan her türlü belge ve malzemeden zaman bakımından henüz arşiv malzemesi vasfını taşımayanlar,</a:t>
            </a:r>
          </a:p>
          <a:p>
            <a:pPr marL="0" indent="0">
              <a:buNone/>
            </a:pPr>
            <a:r>
              <a:rPr lang="tr-TR" b="1" dirty="0" smtClean="0">
                <a:solidFill>
                  <a:schemeClr val="tx1"/>
                </a:solidFill>
              </a:rPr>
              <a:t>2- Son işlem tarihi üzerinden yüz bir yıl geçmemiş memuriyet sicil dosyaları,</a:t>
            </a:r>
          </a:p>
          <a:p>
            <a:pPr marL="0" indent="0">
              <a:buNone/>
            </a:pPr>
            <a:r>
              <a:rPr lang="tr-TR" b="1" dirty="0" smtClean="0">
                <a:solidFill>
                  <a:schemeClr val="tx1"/>
                </a:solidFill>
              </a:rPr>
              <a:t>3- Devletin </a:t>
            </a:r>
            <a:r>
              <a:rPr lang="tr-TR" b="1" dirty="0">
                <a:solidFill>
                  <a:schemeClr val="tx1"/>
                </a:solidFill>
              </a:rPr>
              <a:t>gerçek ve tüzel kişilerle veya yabancı devlet ve milletlerarası kuruluşlarla akdettiği ikili ve çok taraflı milletlerarası anlaşmalar,</a:t>
            </a:r>
          </a:p>
          <a:p>
            <a:pPr marL="0" indent="0">
              <a:buNone/>
            </a:pPr>
            <a:r>
              <a:rPr lang="tr-TR" b="1" dirty="0" smtClean="0">
                <a:solidFill>
                  <a:schemeClr val="tx1"/>
                </a:solidFill>
              </a:rPr>
              <a:t>4- Tapu </a:t>
            </a:r>
            <a:r>
              <a:rPr lang="tr-TR" b="1" dirty="0">
                <a:solidFill>
                  <a:schemeClr val="tx1"/>
                </a:solidFill>
              </a:rPr>
              <a:t>tahrir defterleri, tapu ve nüfus kayıtları,</a:t>
            </a:r>
          </a:p>
          <a:p>
            <a:pPr marL="0" indent="0">
              <a:buNone/>
            </a:pPr>
            <a:r>
              <a:rPr lang="tr-TR" b="1" dirty="0" smtClean="0">
                <a:solidFill>
                  <a:schemeClr val="tx1"/>
                </a:solidFill>
              </a:rPr>
              <a:t>5- Aynı </a:t>
            </a:r>
            <a:r>
              <a:rPr lang="tr-TR" b="1" dirty="0">
                <a:solidFill>
                  <a:schemeClr val="tx1"/>
                </a:solidFill>
              </a:rPr>
              <a:t>özellikteki vakfiyelerden ait oldukları kamu kurumu ve kuruluşları ile il</a:t>
            </a:r>
            <a:r>
              <a:rPr lang="tr-TR" b="1" dirty="0" smtClean="0">
                <a:solidFill>
                  <a:schemeClr val="tx1"/>
                </a:solidFill>
              </a:rPr>
              <a:t>, ilçe, köy </a:t>
            </a:r>
            <a:r>
              <a:rPr lang="tr-TR" b="1" dirty="0">
                <a:solidFill>
                  <a:schemeClr val="tx1"/>
                </a:solidFill>
              </a:rPr>
              <a:t>ve belediyelere ait sınır kağıtları gibi belgeler,</a:t>
            </a:r>
          </a:p>
          <a:p>
            <a:endParaRPr lang="tr-TR" dirty="0"/>
          </a:p>
        </p:txBody>
      </p:sp>
    </p:spTree>
    <p:extLst>
      <p:ext uri="{BB962C8B-B14F-4D97-AF65-F5344CB8AC3E}">
        <p14:creationId xmlns:p14="http://schemas.microsoft.com/office/powerpoint/2010/main" val="1114439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191655" y="479340"/>
            <a:ext cx="8963025" cy="5262979"/>
          </a:xfrm>
          <a:prstGeom prst="rect">
            <a:avLst/>
          </a:prstGeom>
          <a:noFill/>
        </p:spPr>
        <p:txBody>
          <a:bodyPr wrap="square" rtlCol="0">
            <a:spAutoFit/>
          </a:bodyPr>
          <a:lstStyle/>
          <a:p>
            <a:r>
              <a:rPr lang="tr-TR" sz="4800" b="1" dirty="0" smtClean="0">
                <a:solidFill>
                  <a:schemeClr val="accent6">
                    <a:lumMod val="75000"/>
                  </a:schemeClr>
                </a:solidFill>
              </a:rPr>
              <a:t>MEVZUAT</a:t>
            </a:r>
          </a:p>
          <a:p>
            <a:endParaRPr lang="tr-TR" dirty="0"/>
          </a:p>
          <a:p>
            <a:r>
              <a:rPr lang="tr-TR" b="1" dirty="0" smtClean="0">
                <a:solidFill>
                  <a:schemeClr val="bg1"/>
                </a:solidFill>
              </a:rPr>
              <a:t>Arşivlerin oluşumu ile ilgili olarak yürürlükte olan mevzuat:</a:t>
            </a:r>
          </a:p>
          <a:p>
            <a:endParaRPr lang="tr-TR" b="1" dirty="0">
              <a:solidFill>
                <a:schemeClr val="bg1"/>
              </a:solidFill>
            </a:endParaRPr>
          </a:p>
          <a:p>
            <a:r>
              <a:rPr lang="tr-TR" b="1" dirty="0" smtClean="0">
                <a:solidFill>
                  <a:schemeClr val="bg1"/>
                </a:solidFill>
              </a:rPr>
              <a:t>1- 3473 sayılı Muhafazasını Lüzum Kalmayan Evrak ve Malzemenin Yok Edilmesi Hakkında KHK’nin Değiştirilerek </a:t>
            </a:r>
            <a:r>
              <a:rPr lang="tr-TR" b="1" dirty="0">
                <a:solidFill>
                  <a:schemeClr val="bg1"/>
                </a:solidFill>
              </a:rPr>
              <a:t>K</a:t>
            </a:r>
            <a:r>
              <a:rPr lang="tr-TR" b="1" dirty="0" smtClean="0">
                <a:solidFill>
                  <a:schemeClr val="bg1"/>
                </a:solidFill>
              </a:rPr>
              <a:t>abulü </a:t>
            </a:r>
            <a:r>
              <a:rPr lang="tr-TR" b="1" dirty="0">
                <a:solidFill>
                  <a:schemeClr val="bg1"/>
                </a:solidFill>
              </a:rPr>
              <a:t>H</a:t>
            </a:r>
            <a:r>
              <a:rPr lang="tr-TR" b="1" dirty="0" smtClean="0">
                <a:solidFill>
                  <a:schemeClr val="bg1"/>
                </a:solidFill>
              </a:rPr>
              <a:t>akkında Kanun (28/09/1988)</a:t>
            </a:r>
          </a:p>
          <a:p>
            <a:endParaRPr lang="tr-TR" b="1" dirty="0" smtClean="0">
              <a:solidFill>
                <a:schemeClr val="bg1"/>
              </a:solidFill>
            </a:endParaRPr>
          </a:p>
          <a:p>
            <a:r>
              <a:rPr lang="tr-TR" b="1" dirty="0" smtClean="0">
                <a:solidFill>
                  <a:schemeClr val="bg1"/>
                </a:solidFill>
              </a:rPr>
              <a:t>2- Devlet Arşiv Hizmetleri Hakkında Yönetmelik (16/05/1988 – 19816 s.)</a:t>
            </a:r>
          </a:p>
          <a:p>
            <a:endParaRPr lang="tr-TR" b="1" dirty="0">
              <a:solidFill>
                <a:schemeClr val="bg1"/>
              </a:solidFill>
            </a:endParaRPr>
          </a:p>
          <a:p>
            <a:r>
              <a:rPr lang="tr-TR" b="1" dirty="0" smtClean="0">
                <a:solidFill>
                  <a:schemeClr val="bg1"/>
                </a:solidFill>
              </a:rPr>
              <a:t>3- Resmi Yazışmalarda Uygulanacak Usul ve Esaslar Hakkında Yönetmelik (02/02/2015 </a:t>
            </a:r>
            <a:r>
              <a:rPr lang="tr-TR" b="1" dirty="0" smtClean="0">
                <a:solidFill>
                  <a:schemeClr val="bg1"/>
                </a:solidFill>
                <a:hlinkClick r:id="rId2"/>
              </a:rPr>
              <a:t>–</a:t>
            </a:r>
            <a:r>
              <a:rPr lang="tr-TR" b="1" dirty="0" smtClean="0">
                <a:solidFill>
                  <a:schemeClr val="bg1"/>
                </a:solidFill>
              </a:rPr>
              <a:t> 29255 s.)</a:t>
            </a:r>
          </a:p>
          <a:p>
            <a:endParaRPr lang="tr-TR" b="1" dirty="0">
              <a:solidFill>
                <a:schemeClr val="bg1"/>
              </a:solidFill>
            </a:endParaRPr>
          </a:p>
          <a:p>
            <a:r>
              <a:rPr lang="tr-TR" b="1" dirty="0" smtClean="0">
                <a:solidFill>
                  <a:schemeClr val="bg1"/>
                </a:solidFill>
              </a:rPr>
              <a:t>4- Standart Dosya Planı Genelgesi (25/03/2005 - 2005/7 s.)</a:t>
            </a:r>
          </a:p>
          <a:p>
            <a:endParaRPr lang="tr-TR" b="1" dirty="0">
              <a:solidFill>
                <a:schemeClr val="bg1"/>
              </a:solidFill>
            </a:endParaRPr>
          </a:p>
          <a:p>
            <a:r>
              <a:rPr lang="tr-TR" b="1" dirty="0" smtClean="0">
                <a:solidFill>
                  <a:schemeClr val="bg1"/>
                </a:solidFill>
              </a:rPr>
              <a:t>5- Yükseköğretim Üst Kuruluşları ve Yükseköğretim Kurumları Saklama Süreli Standart Dosya Planı (Aralık 2017/Ankara; Ortak Alanlar, Revizyon 2011)</a:t>
            </a:r>
          </a:p>
          <a:p>
            <a:endParaRPr lang="tr-TR" dirty="0">
              <a:solidFill>
                <a:schemeClr val="bg1"/>
              </a:solidFill>
            </a:endParaRPr>
          </a:p>
        </p:txBody>
      </p:sp>
    </p:spTree>
    <p:extLst>
      <p:ext uri="{BB962C8B-B14F-4D97-AF65-F5344CB8AC3E}">
        <p14:creationId xmlns:p14="http://schemas.microsoft.com/office/powerpoint/2010/main" val="1895248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708454" y="947351"/>
            <a:ext cx="10766854" cy="4678204"/>
          </a:xfrm>
          <a:prstGeom prst="rect">
            <a:avLst/>
          </a:prstGeom>
          <a:noFill/>
        </p:spPr>
        <p:txBody>
          <a:bodyPr wrap="square" rtlCol="0">
            <a:spAutoFit/>
          </a:bodyPr>
          <a:lstStyle/>
          <a:p>
            <a:r>
              <a:rPr lang="tr-TR" sz="2800" b="1" dirty="0" smtClean="0">
                <a:solidFill>
                  <a:schemeClr val="accent6">
                    <a:lumMod val="75000"/>
                  </a:schemeClr>
                </a:solidFill>
              </a:rPr>
              <a:t>ÜNİVERSİTELERDE BELGE YÖNETİMİ</a:t>
            </a:r>
          </a:p>
          <a:p>
            <a:endParaRPr lang="tr-TR" dirty="0" smtClean="0"/>
          </a:p>
          <a:p>
            <a:r>
              <a:rPr lang="tr-TR" dirty="0">
                <a:latin typeface="Century Gothic" panose="020B0502020202020204" pitchFamily="34" charset="0"/>
                <a:ea typeface="Times New Roman" panose="02020603050405020304" pitchFamily="18" charset="0"/>
                <a:cs typeface="Times New Roman" panose="02020603050405020304" pitchFamily="18" charset="0"/>
              </a:rPr>
              <a:t>Üniversitelerde belgelerin üretimini, üretiminin denetlenmesini, dağıtımını, kullanılmasını, dosyalanmasını, dokümantasyon çalışmalarını, erişimini, depolanmasını, korunmasını, idari, hukuki, araştırma açısından değeri olmayan ve kamu yararı taşımayanların ayıklanmasını, gereksizlerin imhasını, arşivsel değere sahip olanların önce kurumun arşivine, burada hukuki saklama süresini tamamlayanların tarihi arşive naklini mümkün kılan güncel ve yarı güncel evraklar üzerinde uygulanan bütünsel programdır.</a:t>
            </a:r>
            <a:endParaRPr lang="tr-TR" sz="3200" dirty="0">
              <a:latin typeface="Century Gothic" panose="020B0502020202020204" pitchFamily="34" charset="0"/>
              <a:ea typeface="Times New Roman" panose="02020603050405020304" pitchFamily="18" charset="0"/>
              <a:cs typeface="Times New Roman" panose="02020603050405020304" pitchFamily="18" charset="0"/>
            </a:endParaRPr>
          </a:p>
          <a:p>
            <a:endParaRPr lang="tr-TR" dirty="0" smtClean="0"/>
          </a:p>
          <a:p>
            <a:r>
              <a:rPr lang="tr-TR" dirty="0" smtClean="0"/>
              <a:t>2002 yılında Başbakanlık Devlet Arşivleri Genel Müdürlüğünün koordinasyonunda kamu kurum ve kuruluşlarının kendi </a:t>
            </a:r>
            <a:r>
              <a:rPr lang="tr-TR" b="1" u="sng" dirty="0" smtClean="0">
                <a:solidFill>
                  <a:schemeClr val="bg1"/>
                </a:solidFill>
              </a:rPr>
              <a:t>«Ana Hizmet Birimlerine İlişkin Dosya Planı»</a:t>
            </a:r>
            <a:r>
              <a:rPr lang="tr-TR" dirty="0" smtClean="0"/>
              <a:t> </a:t>
            </a:r>
            <a:r>
              <a:rPr lang="tr-TR" dirty="0" err="1" smtClean="0"/>
              <a:t>nı</a:t>
            </a:r>
            <a:r>
              <a:rPr lang="tr-TR" dirty="0" smtClean="0"/>
              <a:t> hazırlamaları talimatı verilmiştir.</a:t>
            </a:r>
          </a:p>
          <a:p>
            <a:endParaRPr lang="tr-TR" dirty="0"/>
          </a:p>
          <a:p>
            <a:r>
              <a:rPr lang="tr-TR" dirty="0" smtClean="0"/>
              <a:t>Kamu kurum ve kuruluşlarında ortaklaşa kullanılacak yardımcı hizmet, danışma ve denetim alanlarına ait dosya planlarının da Başbakanlık Devlet Arşivleri Genel Müdürlüğü tarafından hazırlanması öngörülmüştür.</a:t>
            </a:r>
          </a:p>
        </p:txBody>
      </p:sp>
    </p:spTree>
    <p:extLst>
      <p:ext uri="{BB962C8B-B14F-4D97-AF65-F5344CB8AC3E}">
        <p14:creationId xmlns:p14="http://schemas.microsoft.com/office/powerpoint/2010/main" val="818328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202724" y="420130"/>
            <a:ext cx="9448800" cy="830997"/>
          </a:xfrm>
          <a:prstGeom prst="rect">
            <a:avLst/>
          </a:prstGeom>
          <a:noFill/>
        </p:spPr>
        <p:txBody>
          <a:bodyPr wrap="square" rtlCol="0">
            <a:spAutoFit/>
          </a:bodyPr>
          <a:lstStyle/>
          <a:p>
            <a:r>
              <a:rPr lang="tr-TR" sz="4800" b="1" dirty="0" smtClean="0">
                <a:solidFill>
                  <a:schemeClr val="accent6"/>
                </a:solidFill>
              </a:rPr>
              <a:t>KURULUŞ - İKÇÜ KURUM ARŞİVİ</a:t>
            </a:r>
            <a:endParaRPr lang="tr-TR" sz="4800" b="1" dirty="0">
              <a:solidFill>
                <a:schemeClr val="accent6"/>
              </a:solidFill>
            </a:endParaRPr>
          </a:p>
        </p:txBody>
      </p:sp>
      <p:sp>
        <p:nvSpPr>
          <p:cNvPr id="5" name="Metin kutusu 4"/>
          <p:cNvSpPr txBox="1"/>
          <p:nvPr/>
        </p:nvSpPr>
        <p:spPr>
          <a:xfrm>
            <a:off x="774357" y="1400433"/>
            <a:ext cx="10552671" cy="4647426"/>
          </a:xfrm>
          <a:prstGeom prst="rect">
            <a:avLst/>
          </a:prstGeom>
          <a:noFill/>
        </p:spPr>
        <p:txBody>
          <a:bodyPr wrap="square" rtlCol="0">
            <a:spAutoFit/>
          </a:bodyPr>
          <a:lstStyle/>
          <a:p>
            <a:r>
              <a:rPr lang="tr-TR" sz="3200" b="1" dirty="0" smtClean="0"/>
              <a:t>     </a:t>
            </a:r>
            <a:r>
              <a:rPr lang="tr-TR" sz="2400" b="1" dirty="0" smtClean="0">
                <a:solidFill>
                  <a:schemeClr val="bg1"/>
                </a:solidFill>
              </a:rPr>
              <a:t>Üniversitemizde  bahsi geçen mevzuatlar doğrultusunda Kurum arşivi kurulması için;</a:t>
            </a:r>
          </a:p>
          <a:p>
            <a:endParaRPr lang="tr-TR" sz="2400" b="1" dirty="0">
              <a:solidFill>
                <a:schemeClr val="bg1"/>
              </a:solidFill>
            </a:endParaRPr>
          </a:p>
          <a:p>
            <a:r>
              <a:rPr lang="tr-TR" sz="2400" b="1" dirty="0" smtClean="0">
                <a:solidFill>
                  <a:schemeClr val="bg1"/>
                </a:solidFill>
              </a:rPr>
              <a:t>      KDDB tarafından 11.10.2017 tarihli yazı ile tüm akademik ve idari birimlerden Birim Arşiv Sorumlularının bildirilmesi talep edilmiştir.</a:t>
            </a:r>
          </a:p>
          <a:p>
            <a:endParaRPr lang="tr-TR" sz="2400" b="1" dirty="0">
              <a:solidFill>
                <a:schemeClr val="bg1"/>
              </a:solidFill>
            </a:endParaRPr>
          </a:p>
          <a:p>
            <a:r>
              <a:rPr lang="tr-TR" sz="2400" b="1" dirty="0" smtClean="0">
                <a:solidFill>
                  <a:schemeClr val="bg1"/>
                </a:solidFill>
              </a:rPr>
              <a:t>      19.12.2017 tarih ve 2017/37 sayılı toplantıda alınan 13 </a:t>
            </a:r>
            <a:r>
              <a:rPr lang="tr-TR" sz="2400" b="1" dirty="0" err="1" smtClean="0">
                <a:solidFill>
                  <a:schemeClr val="bg1"/>
                </a:solidFill>
              </a:rPr>
              <a:t>no’lu</a:t>
            </a:r>
            <a:r>
              <a:rPr lang="tr-TR" sz="2400" b="1" dirty="0" smtClean="0">
                <a:solidFill>
                  <a:schemeClr val="bg1"/>
                </a:solidFill>
              </a:rPr>
              <a:t> karar ile Genel Sekreterliğe bağlı Kurum Arşiv Müdürlüğü ve Müdürlüğe bağlı Birim Arşivleri kurulmuştur.</a:t>
            </a:r>
          </a:p>
          <a:p>
            <a:endParaRPr lang="tr-TR" sz="2400" b="1" dirty="0" smtClean="0">
              <a:solidFill>
                <a:schemeClr val="bg1"/>
              </a:solidFill>
            </a:endParaRPr>
          </a:p>
          <a:p>
            <a:r>
              <a:rPr lang="tr-TR" sz="2400" b="1" dirty="0" smtClean="0">
                <a:solidFill>
                  <a:schemeClr val="bg1"/>
                </a:solidFill>
              </a:rPr>
              <a:t>      08.01.2018 tarihli </a:t>
            </a:r>
            <a:r>
              <a:rPr lang="tr-TR" sz="2400" b="1" dirty="0">
                <a:solidFill>
                  <a:schemeClr val="bg1"/>
                </a:solidFill>
              </a:rPr>
              <a:t>Rektörlük </a:t>
            </a:r>
            <a:r>
              <a:rPr lang="tr-TR" sz="2400" b="1" dirty="0" smtClean="0">
                <a:solidFill>
                  <a:schemeClr val="bg1"/>
                </a:solidFill>
              </a:rPr>
              <a:t>Oluru ile birimler tarafından bildirilen Birim Arşiv Sorumluları olarak görevlendirilmiştir.</a:t>
            </a:r>
            <a:endParaRPr lang="tr-TR" sz="2400" b="1" dirty="0">
              <a:solidFill>
                <a:schemeClr val="bg1"/>
              </a:solidFill>
            </a:endParaRPr>
          </a:p>
        </p:txBody>
      </p:sp>
    </p:spTree>
    <p:extLst>
      <p:ext uri="{BB962C8B-B14F-4D97-AF65-F5344CB8AC3E}">
        <p14:creationId xmlns:p14="http://schemas.microsoft.com/office/powerpoint/2010/main" val="3545078639"/>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1725</TotalTime>
  <Words>1617</Words>
  <Application>Microsoft Office PowerPoint</Application>
  <PresentationFormat>Özel</PresentationFormat>
  <Paragraphs>268</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Dilim</vt:lpstr>
      <vt:lpstr>PowerPoint Sunusu</vt:lpstr>
      <vt:lpstr>PowerPoint Sunusu</vt:lpstr>
      <vt:lpstr>PowerPoint Sunusu</vt:lpstr>
      <vt:lpstr>ARŞİV MALZEMELERİ NELERDİR?</vt:lpstr>
      <vt:lpstr>ARŞİV MALZEMELERİ NELERDİR?</vt:lpstr>
      <vt:lpstr>ARŞİVLİK MALZEMELER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Saklama Süreli Dosya planları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ruveyda işitmez</dc:creator>
  <cp:lastModifiedBy>ikc</cp:lastModifiedBy>
  <cp:revision>73</cp:revision>
  <dcterms:created xsi:type="dcterms:W3CDTF">2018-02-13T18:27:32Z</dcterms:created>
  <dcterms:modified xsi:type="dcterms:W3CDTF">2018-02-22T10:19:49Z</dcterms:modified>
</cp:coreProperties>
</file>